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0"/>
  </p:notesMasterIdLst>
  <p:handoutMasterIdLst>
    <p:handoutMasterId r:id="rId81"/>
  </p:handoutMasterIdLst>
  <p:sldIdLst>
    <p:sldId id="335" r:id="rId2"/>
    <p:sldId id="257" r:id="rId3"/>
    <p:sldId id="261" r:id="rId4"/>
    <p:sldId id="422" r:id="rId5"/>
    <p:sldId id="425" r:id="rId6"/>
    <p:sldId id="262" r:id="rId7"/>
    <p:sldId id="426" r:id="rId8"/>
    <p:sldId id="265" r:id="rId9"/>
    <p:sldId id="427" r:id="rId10"/>
    <p:sldId id="424" r:id="rId11"/>
    <p:sldId id="263" r:id="rId12"/>
    <p:sldId id="264" r:id="rId13"/>
    <p:sldId id="428" r:id="rId14"/>
    <p:sldId id="429" r:id="rId15"/>
    <p:sldId id="322" r:id="rId16"/>
    <p:sldId id="430" r:id="rId17"/>
    <p:sldId id="266" r:id="rId18"/>
    <p:sldId id="431" r:id="rId19"/>
    <p:sldId id="415" r:id="rId20"/>
    <p:sldId id="432" r:id="rId21"/>
    <p:sldId id="323" r:id="rId22"/>
    <p:sldId id="433" r:id="rId23"/>
    <p:sldId id="398" r:id="rId24"/>
    <p:sldId id="434" r:id="rId25"/>
    <p:sldId id="410" r:id="rId26"/>
    <p:sldId id="435" r:id="rId27"/>
    <p:sldId id="423" r:id="rId28"/>
    <p:sldId id="436" r:id="rId29"/>
    <p:sldId id="437" r:id="rId30"/>
    <p:sldId id="417" r:id="rId31"/>
    <p:sldId id="438" r:id="rId32"/>
    <p:sldId id="416" r:id="rId33"/>
    <p:sldId id="268" r:id="rId34"/>
    <p:sldId id="439" r:id="rId35"/>
    <p:sldId id="440" r:id="rId36"/>
    <p:sldId id="269" r:id="rId37"/>
    <p:sldId id="441" r:id="rId38"/>
    <p:sldId id="442" r:id="rId39"/>
    <p:sldId id="418" r:id="rId40"/>
    <p:sldId id="270" r:id="rId41"/>
    <p:sldId id="443" r:id="rId42"/>
    <p:sldId id="444" r:id="rId43"/>
    <p:sldId id="420" r:id="rId44"/>
    <p:sldId id="271" r:id="rId45"/>
    <p:sldId id="446" r:id="rId46"/>
    <p:sldId id="414" r:id="rId47"/>
    <p:sldId id="447" r:id="rId48"/>
    <p:sldId id="451" r:id="rId49"/>
    <p:sldId id="275" r:id="rId50"/>
    <p:sldId id="449" r:id="rId51"/>
    <p:sldId id="450" r:id="rId52"/>
    <p:sldId id="327" r:id="rId53"/>
    <p:sldId id="452" r:id="rId54"/>
    <p:sldId id="273" r:id="rId55"/>
    <p:sldId id="453" r:id="rId56"/>
    <p:sldId id="454" r:id="rId57"/>
    <p:sldId id="329" r:id="rId58"/>
    <p:sldId id="455" r:id="rId59"/>
    <p:sldId id="456" r:id="rId60"/>
    <p:sldId id="330" r:id="rId61"/>
    <p:sldId id="457" r:id="rId62"/>
    <p:sldId id="458" r:id="rId63"/>
    <p:sldId id="331" r:id="rId64"/>
    <p:sldId id="459" r:id="rId65"/>
    <p:sldId id="460" r:id="rId66"/>
    <p:sldId id="332" r:id="rId67"/>
    <p:sldId id="461" r:id="rId68"/>
    <p:sldId id="462" r:id="rId69"/>
    <p:sldId id="267" r:id="rId70"/>
    <p:sldId id="463" r:id="rId71"/>
    <p:sldId id="325" r:id="rId72"/>
    <p:sldId id="464" r:id="rId73"/>
    <p:sldId id="465" r:id="rId74"/>
    <p:sldId id="466" r:id="rId75"/>
    <p:sldId id="333" r:id="rId76"/>
    <p:sldId id="277" r:id="rId77"/>
    <p:sldId id="380" r:id="rId78"/>
    <p:sldId id="412" r:id="rId79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7"/>
        <p:sld r:id="rId12"/>
        <p:sld r:id="rId13"/>
        <p:sld r:id="rId16"/>
        <p:sld r:id="rId9"/>
        <p:sld r:id="rId18"/>
        <p:sld r:id="rId22"/>
        <p:sld r:id="rId70"/>
        <p:sld r:id="rId24"/>
        <p:sld r:id="rId34"/>
        <p:sld r:id="rId37"/>
        <p:sld r:id="rId41"/>
        <p:sld r:id="rId45"/>
        <p:sld r:id="rId55"/>
        <p:sld r:id="rId50"/>
        <p:sld r:id="rId53"/>
        <p:sld r:id="rId58"/>
        <p:sld r:id="rId61"/>
        <p:sld r:id="rId64"/>
        <p:sld r:id="rId67"/>
        <p:sld r:id="rId77"/>
        <p:sld r:id="rId76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3" autoAdjust="0"/>
    <p:restoredTop sz="93741" autoAdjust="0"/>
  </p:normalViewPr>
  <p:slideViewPr>
    <p:cSldViewPr snapToGrid="0">
      <p:cViewPr>
        <p:scale>
          <a:sx n="75" d="100"/>
          <a:sy n="75" d="100"/>
        </p:scale>
        <p:origin x="1306" y="192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16146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5C65A-491E-11FB-A430-457998C5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5354D10E-84C7-4CAB-83EF-904ED6FFE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4E6BA87B-0764-6092-DBB9-B0F7A58E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F53067B-1775-DA5A-EADD-046BC71DA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521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33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36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39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40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43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5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44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46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49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52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54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57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60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63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Recovery from corruption is similar to recovery from failed disk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Otherwise all blocks of disk must be read and compared with mirror/parity block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66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69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71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A3E22843-3748-4E36-ADDD-7F532A1CC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4A694D-F999-49DF-B550-D2CFE4DAC206}" type="slidenum">
              <a:rPr lang="en-US" altLang="en-US" sz="1300" smtClean="0"/>
              <a:pPr/>
              <a:t>75</a:t>
            </a:fld>
            <a:endParaRPr lang="en-US" altLang="en-US" sz="13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670C7BD7-FD31-4A32-9509-A8163DBAF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6B0B81E1-38F8-47A2-AF95-A43485482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76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9513CA57-FFC8-4496-A6D7-5BA2E451E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E4F332-00E7-4887-8DA7-B80AE9654D5C}" type="slidenum">
              <a:rPr lang="en-US" altLang="en-US" sz="1300" smtClean="0"/>
              <a:pPr/>
              <a:t>77</a:t>
            </a:fld>
            <a:endParaRPr lang="en-US" altLang="en-US" sz="13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9329844C-6938-4017-806F-45D6B4D197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A12A5BA7-19C0-4B03-BAE3-342CF9C27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12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15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9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/>
            </a:lvl2pPr>
            <a:lvl3pPr marL="1085850" indent="-228600">
              <a:buFont typeface="Wingdings" panose="05000000000000000000" pitchFamily="2" charset="2"/>
              <a:buChar char="§"/>
              <a:defRPr/>
            </a:lvl3pPr>
            <a:lvl4pPr marL="1428750" indent="-228600">
              <a:buFont typeface="Arial" panose="020B0604020202020204" pitchFamily="34" charset="0"/>
              <a:buChar char="•"/>
              <a:defRPr/>
            </a:lvl4pPr>
            <a:lvl5pPr marL="177165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0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000" b="1" dirty="0">
                <a:solidFill>
                  <a:srgbClr val="002060"/>
                </a:solidFill>
              </a:rPr>
              <a:t>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93" y="1451728"/>
            <a:ext cx="7979562" cy="46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5907088"/>
            <a:ext cx="4293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342900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193" y="5843144"/>
            <a:ext cx="29915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495" y="1025103"/>
            <a:ext cx="6192139" cy="4818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031162" cy="532476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Over 50K-100K tracks per platter on typical hard disks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Sector size typically 512 bytes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To read/write a sector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disk arm swings to position head on right track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Head-disk assemblies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one head per platter, mounted on a common arm.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0260" y="288031"/>
            <a:ext cx="7678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Magnetic Disk: </a:t>
            </a:r>
            <a:r>
              <a:rPr lang="as-IN" b="1" dirty="0"/>
              <a:t>কীভাবে কাজ করে?</a:t>
            </a:r>
          </a:p>
          <a:p>
            <a:r>
              <a:rPr lang="en-US" b="1" dirty="0"/>
              <a:t>Magnetic disk</a:t>
            </a:r>
            <a:r>
              <a:rPr lang="en-US" dirty="0"/>
              <a:t> </a:t>
            </a:r>
            <a:r>
              <a:rPr lang="as-IN" dirty="0"/>
              <a:t>হলো </a:t>
            </a:r>
            <a:r>
              <a:rPr lang="en-US" dirty="0"/>
              <a:t>traditional hard drive — </a:t>
            </a:r>
            <a:r>
              <a:rPr lang="as-IN" dirty="0"/>
              <a:t>যেখানে ডেটা </a:t>
            </a:r>
            <a:r>
              <a:rPr lang="as-IN" b="1" dirty="0"/>
              <a:t>প্ল্যাটারে</a:t>
            </a:r>
            <a:r>
              <a:rPr lang="as-IN" dirty="0"/>
              <a:t> রাখা হয়, আর </a:t>
            </a:r>
            <a:r>
              <a:rPr lang="en-US" b="1" dirty="0"/>
              <a:t>read/write head</a:t>
            </a:r>
            <a:r>
              <a:rPr lang="en-US" dirty="0"/>
              <a:t> </a:t>
            </a:r>
            <a:r>
              <a:rPr lang="as-IN" dirty="0"/>
              <a:t>সেটা ঘুরে ঘুরে </a:t>
            </a:r>
            <a:r>
              <a:rPr lang="en-US" dirty="0"/>
              <a:t>access </a:t>
            </a:r>
            <a:r>
              <a:rPr lang="as-IN" dirty="0"/>
              <a:t>করে।</a:t>
            </a:r>
          </a:p>
          <a:p>
            <a:r>
              <a:rPr lang="en-US" b="1" dirty="0"/>
              <a:t>🔹 Disk Structure Breakdown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0610"/>
              </p:ext>
            </p:extLst>
          </p:nvPr>
        </p:nvGraphicFramePr>
        <p:xfrm>
          <a:off x="0" y="1356360"/>
          <a:ext cx="9144000" cy="20726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12712192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566790031"/>
                    </a:ext>
                  </a:extLst>
                </a:gridCol>
              </a:tblGrid>
              <a:tr h="229154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অংশ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কাজ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283405"/>
                  </a:ext>
                </a:extLst>
              </a:tr>
              <a:tr h="22915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Platter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গোল ডিস্ক যেখানে ডেটা রাখা 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062405"/>
                  </a:ext>
                </a:extLst>
              </a:tr>
              <a:tr h="24822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Track 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প্ল্যাটারের উপর গোলাকার রিং — ডেটা রাখার লাইন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587420"/>
                  </a:ext>
                </a:extLst>
              </a:tr>
              <a:tr h="25110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Sector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প্রতিটি </a:t>
                      </a:r>
                      <a:r>
                        <a:rPr lang="en-US" sz="1100">
                          <a:effectLst/>
                        </a:rPr>
                        <a:t>track </a:t>
                      </a:r>
                      <a:r>
                        <a:rPr lang="as-IN" sz="1100">
                          <a:effectLst/>
                        </a:rPr>
                        <a:t>ছোট ছোট অংশে ভাগ করা — </a:t>
                      </a:r>
                      <a:r>
                        <a:rPr lang="en-US" sz="1100">
                          <a:effectLst/>
                        </a:rPr>
                        <a:t>typically 512 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437994"/>
                  </a:ext>
                </a:extLst>
              </a:tr>
              <a:tr h="24822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Cylinder 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সব প্ল্যাটারের একই </a:t>
                      </a:r>
                      <a:r>
                        <a:rPr lang="en-US" sz="1100">
                          <a:effectLst/>
                        </a:rPr>
                        <a:t>track number → vertical alignment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81636"/>
                  </a:ext>
                </a:extLst>
              </a:tr>
              <a:tr h="22915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Spindle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সব প্ল্যাটার ঘোরে এই কেন্দ্রীয় দণ্ডে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370313"/>
                  </a:ext>
                </a:extLst>
              </a:tr>
              <a:tr h="22915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Arm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head-</a:t>
                      </a:r>
                      <a:r>
                        <a:rPr lang="en-US" sz="1100" dirty="0" err="1">
                          <a:effectLst/>
                        </a:rPr>
                        <a:t>কে</a:t>
                      </a:r>
                      <a:r>
                        <a:rPr lang="en-US" sz="1100" dirty="0">
                          <a:effectLst/>
                        </a:rPr>
                        <a:t> track-</a:t>
                      </a:r>
                      <a:r>
                        <a:rPr lang="en-US" sz="1100" dirty="0" err="1">
                          <a:effectLst/>
                        </a:rPr>
                        <a:t>এর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উপর</a:t>
                      </a:r>
                      <a:r>
                        <a:rPr lang="en-US" sz="1100" dirty="0">
                          <a:effectLst/>
                        </a:rPr>
                        <a:t> move </a:t>
                      </a:r>
                      <a:r>
                        <a:rPr lang="en-US" sz="1100" dirty="0" err="1">
                          <a:effectLst/>
                        </a:rPr>
                        <a:t>করায়</a:t>
                      </a:r>
                      <a:endParaRPr lang="en-US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125740"/>
                  </a:ext>
                </a:extLst>
              </a:tr>
              <a:tr h="25110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Read-Write 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ডেটা পড়ে বা লেখে — </a:t>
                      </a:r>
                      <a:r>
                        <a:rPr lang="en-US" sz="1100" dirty="0">
                          <a:effectLst/>
                        </a:rPr>
                        <a:t>platter-</a:t>
                      </a:r>
                      <a:r>
                        <a:rPr lang="as-IN" sz="1100" dirty="0">
                          <a:effectLst/>
                        </a:rPr>
                        <a:t>এর উপর ঘোরে না, শুধু </a:t>
                      </a:r>
                      <a:r>
                        <a:rPr lang="en-US" sz="1100" dirty="0">
                          <a:effectLst/>
                        </a:rPr>
                        <a:t>move </a:t>
                      </a:r>
                      <a:r>
                        <a:rPr lang="as-IN" sz="1100" dirty="0">
                          <a:effectLst/>
                        </a:rPr>
                        <a:t>করে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89878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429000"/>
            <a:ext cx="85783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🔄 Data Access Flow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Disk arm swings</a:t>
            </a:r>
            <a:r>
              <a:rPr lang="en-US" dirty="0"/>
              <a:t> → </a:t>
            </a:r>
            <a:r>
              <a:rPr lang="as-IN" dirty="0"/>
              <a:t>সঠিক </a:t>
            </a:r>
            <a:r>
              <a:rPr lang="en-US" dirty="0"/>
              <a:t>track-</a:t>
            </a:r>
            <a:r>
              <a:rPr lang="as-IN" dirty="0"/>
              <a:t>এর উপর </a:t>
            </a:r>
            <a:r>
              <a:rPr lang="en-US" dirty="0"/>
              <a:t>head </a:t>
            </a:r>
            <a:r>
              <a:rPr lang="as-IN" dirty="0"/>
              <a:t>বসানো হয়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Platter spins</a:t>
            </a:r>
            <a:r>
              <a:rPr lang="en-US" dirty="0"/>
              <a:t> → sector head-</a:t>
            </a:r>
            <a:r>
              <a:rPr lang="as-IN" dirty="0"/>
              <a:t>এর নিচ দিয়ে যায়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Head reads/writes</a:t>
            </a:r>
            <a:r>
              <a:rPr lang="en-US" dirty="0"/>
              <a:t> → </a:t>
            </a:r>
            <a:r>
              <a:rPr lang="as-IN" dirty="0"/>
              <a:t>ডেটা </a:t>
            </a:r>
            <a:r>
              <a:rPr lang="en-US" dirty="0"/>
              <a:t>access </a:t>
            </a:r>
            <a:r>
              <a:rPr lang="as-IN" dirty="0"/>
              <a:t>হয়</a:t>
            </a:r>
          </a:p>
          <a:p>
            <a:r>
              <a:rPr lang="en-US" dirty="0"/>
              <a:t>👉 Inner track-</a:t>
            </a:r>
            <a:r>
              <a:rPr lang="as-IN" dirty="0"/>
              <a:t>এ </a:t>
            </a:r>
            <a:r>
              <a:rPr lang="en-US" dirty="0"/>
              <a:t>sector </a:t>
            </a:r>
            <a:r>
              <a:rPr lang="as-IN" dirty="0"/>
              <a:t>কম থাকে, </a:t>
            </a:r>
            <a:r>
              <a:rPr lang="en-US" dirty="0"/>
              <a:t>outer track-</a:t>
            </a:r>
            <a:r>
              <a:rPr lang="as-IN" dirty="0"/>
              <a:t>এ বেশি থাকে (500 → 2000)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982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565" y="77269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/>
              <a:t>"Please Try Some Cool Rotating Head Magic"</a:t>
            </a:r>
            <a:endParaRPr lang="en-US" sz="1100" dirty="0"/>
          </a:p>
          <a:p>
            <a:r>
              <a:rPr lang="en-US" sz="1100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</a:t>
            </a:r>
            <a:r>
              <a:rPr lang="en-US" sz="1100" dirty="0"/>
              <a:t> → Platter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</a:t>
            </a:r>
            <a:r>
              <a:rPr lang="en-US" sz="1100" dirty="0"/>
              <a:t> → Track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S</a:t>
            </a:r>
            <a:r>
              <a:rPr lang="en-US" sz="1100" dirty="0"/>
              <a:t> → Sector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C</a:t>
            </a:r>
            <a:r>
              <a:rPr lang="en-US" sz="1100" dirty="0"/>
              <a:t> → Cylinder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</a:t>
            </a:r>
            <a:r>
              <a:rPr lang="en-US" sz="1100" dirty="0"/>
              <a:t> → Rotation (Spindle)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H</a:t>
            </a:r>
            <a:r>
              <a:rPr lang="en-US" sz="1100" dirty="0"/>
              <a:t> → 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</a:t>
            </a:r>
            <a:r>
              <a:rPr lang="en-US" sz="1100" dirty="0"/>
              <a:t> → Mechanism (Arm Assembly)</a:t>
            </a:r>
          </a:p>
          <a:p>
            <a:r>
              <a:rPr lang="en-US" sz="1100" dirty="0"/>
              <a:t>👉 </a:t>
            </a:r>
            <a:r>
              <a:rPr lang="as-IN" sz="1100" dirty="0"/>
              <a:t>এই </a:t>
            </a:r>
            <a:r>
              <a:rPr lang="en-US" sz="1100" dirty="0"/>
              <a:t>mnemonic </a:t>
            </a:r>
            <a:r>
              <a:rPr lang="as-IN" sz="1100" dirty="0"/>
              <a:t>দিয়ে তুই </a:t>
            </a:r>
            <a:r>
              <a:rPr lang="en-US" sz="1100" dirty="0"/>
              <a:t>disk-</a:t>
            </a:r>
            <a:r>
              <a:rPr lang="as-IN" sz="1100" dirty="0"/>
              <a:t>এর </a:t>
            </a:r>
            <a:r>
              <a:rPr lang="en-US" sz="1100" dirty="0"/>
              <a:t>physical structure </a:t>
            </a:r>
            <a:r>
              <a:rPr lang="as-IN" sz="1100" dirty="0"/>
              <a:t>সহজে মনে রাখতে পারবি।</a:t>
            </a:r>
            <a:endParaRPr lang="as-IN" sz="11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577" y="3404367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🧺 </a:t>
            </a:r>
            <a:r>
              <a:rPr lang="as-IN" sz="1200" b="1" dirty="0"/>
              <a:t>গল্প দিয়ে বুঝি:</a:t>
            </a:r>
          </a:p>
          <a:p>
            <a:r>
              <a:rPr lang="as-IN" sz="1200" dirty="0"/>
              <a:t>ধরো একটা মিউজিক </a:t>
            </a:r>
            <a:r>
              <a:rPr lang="en-US" sz="1200" dirty="0"/>
              <a:t>CD: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Platter</a:t>
            </a:r>
            <a:r>
              <a:rPr lang="en-US" sz="1200" dirty="0"/>
              <a:t> → CD </a:t>
            </a:r>
            <a:r>
              <a:rPr lang="as-IN" sz="1200" dirty="0"/>
              <a:t>নিজেই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Track</a:t>
            </a:r>
            <a:r>
              <a:rPr lang="en-US" sz="1200" dirty="0"/>
              <a:t> → CD-</a:t>
            </a:r>
            <a:r>
              <a:rPr lang="as-IN" sz="1200" dirty="0"/>
              <a:t>র গোলাকার গান লাইন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Sector</a:t>
            </a:r>
            <a:r>
              <a:rPr lang="en-US" sz="1200" dirty="0"/>
              <a:t> → </a:t>
            </a:r>
            <a:r>
              <a:rPr lang="as-IN" sz="1200" dirty="0"/>
              <a:t>প্রতিটি গান </a:t>
            </a:r>
            <a:r>
              <a:rPr lang="en-US" sz="1200" dirty="0"/>
              <a:t>segment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Cylinder</a:t>
            </a:r>
            <a:r>
              <a:rPr lang="en-US" sz="1200" dirty="0"/>
              <a:t> → </a:t>
            </a:r>
            <a:r>
              <a:rPr lang="as-IN" sz="1200" dirty="0"/>
              <a:t>সব </a:t>
            </a:r>
            <a:r>
              <a:rPr lang="en-US" sz="1200" dirty="0"/>
              <a:t>CD-</a:t>
            </a:r>
            <a:r>
              <a:rPr lang="as-IN" sz="1200" dirty="0"/>
              <a:t>তে একই গান নম্বর — </a:t>
            </a:r>
            <a:r>
              <a:rPr lang="en-US" sz="1200" dirty="0"/>
              <a:t>vertical alignment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Spindle</a:t>
            </a:r>
            <a:r>
              <a:rPr lang="en-US" sz="1200" dirty="0"/>
              <a:t> → CD drive-</a:t>
            </a:r>
            <a:r>
              <a:rPr lang="as-IN" sz="1200" dirty="0"/>
              <a:t>এর ঘূর্ণন কেন্দ্র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Arm</a:t>
            </a:r>
            <a:r>
              <a:rPr lang="en-US" sz="1200" dirty="0"/>
              <a:t> → laser head move </a:t>
            </a:r>
            <a:r>
              <a:rPr lang="as-IN" sz="1200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Head</a:t>
            </a:r>
            <a:r>
              <a:rPr lang="en-US" sz="1200" dirty="0"/>
              <a:t> → </a:t>
            </a:r>
            <a:r>
              <a:rPr lang="as-IN" sz="1200" dirty="0"/>
              <a:t>গান পড়ে</a:t>
            </a:r>
          </a:p>
          <a:p>
            <a:r>
              <a:rPr lang="as-IN" sz="1200" dirty="0"/>
              <a:t>এইভাবে </a:t>
            </a:r>
            <a:r>
              <a:rPr lang="en-US" sz="1200" dirty="0"/>
              <a:t>magnetic disk </a:t>
            </a:r>
            <a:r>
              <a:rPr lang="as-IN" sz="1200" dirty="0"/>
              <a:t>কাজ করে — </a:t>
            </a:r>
            <a:r>
              <a:rPr lang="en-US" sz="1200" dirty="0"/>
              <a:t>mechanical movement + magnetic read/write </a:t>
            </a:r>
            <a:r>
              <a:rPr lang="as-IN" sz="1200" dirty="0"/>
              <a:t>দিয়ে।</a:t>
            </a:r>
            <a:endParaRPr lang="as-IN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570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3126" y="146628"/>
            <a:ext cx="82908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Disk Controller: </a:t>
            </a:r>
            <a:r>
              <a:rPr lang="as-IN" b="1" dirty="0"/>
              <a:t>কী এবং কেন দরকার?</a:t>
            </a:r>
          </a:p>
          <a:p>
            <a:r>
              <a:rPr lang="en-US" b="1" dirty="0"/>
              <a:t>Disk Controller</a:t>
            </a:r>
            <a:r>
              <a:rPr lang="en-US" dirty="0"/>
              <a:t> </a:t>
            </a:r>
            <a:r>
              <a:rPr lang="as-IN" dirty="0"/>
              <a:t>হলো একটা </a:t>
            </a:r>
            <a:r>
              <a:rPr lang="as-IN" b="1" dirty="0"/>
              <a:t>মধ্যস্থ ডিভাইস</a:t>
            </a:r>
            <a:r>
              <a:rPr lang="as-IN" dirty="0"/>
              <a:t> যা কম্পিউটার সিস্টেম আর </a:t>
            </a:r>
            <a:r>
              <a:rPr lang="en-US" dirty="0"/>
              <a:t>disk hardware-</a:t>
            </a:r>
            <a:r>
              <a:rPr lang="as-IN" dirty="0"/>
              <a:t>এর মধ্যে যোগাযোগ করে। </a:t>
            </a:r>
            <a:r>
              <a:rPr lang="en-US" dirty="0"/>
              <a:t>👉 </a:t>
            </a:r>
            <a:r>
              <a:rPr lang="as-IN" dirty="0"/>
              <a:t>এটা </a:t>
            </a:r>
            <a:r>
              <a:rPr lang="en-US" dirty="0"/>
              <a:t>high-level command </a:t>
            </a:r>
            <a:r>
              <a:rPr lang="as-IN" dirty="0"/>
              <a:t>নেয় (</a:t>
            </a:r>
            <a:r>
              <a:rPr lang="en-US" dirty="0"/>
              <a:t>read/write) → low-level mechanical </a:t>
            </a:r>
            <a:r>
              <a:rPr lang="as-IN" dirty="0"/>
              <a:t>কাজ করায়।</a:t>
            </a:r>
            <a:endParaRPr lang="as-IN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3014" y="1223846"/>
            <a:ext cx="2836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Disk Controller-</a:t>
            </a:r>
            <a:r>
              <a:rPr lang="as-IN" dirty="0"/>
              <a:t>এর কাজগুলো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04808"/>
              </p:ext>
            </p:extLst>
          </p:nvPr>
        </p:nvGraphicFramePr>
        <p:xfrm>
          <a:off x="522156" y="1562400"/>
          <a:ext cx="7661274" cy="236666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381095317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49861418"/>
                    </a:ext>
                  </a:extLst>
                </a:gridCol>
              </a:tblGrid>
              <a:tr h="172119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কাজ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30019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Command </a:t>
                      </a:r>
                      <a:r>
                        <a:rPr lang="as-IN" sz="1200" dirty="0">
                          <a:effectLst/>
                        </a:rPr>
                        <a:t>গ্রহণ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CPU থেকে sector read/write-এর instruction নেয়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85019"/>
                  </a:ext>
                </a:extLst>
              </a:tr>
              <a:tr h="17211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Arm movement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সঠিক track-এ head move করায়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35675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Read/write trigger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platter </a:t>
                      </a:r>
                      <a:r>
                        <a:rPr lang="as-IN" sz="1200">
                          <a:effectLst/>
                        </a:rPr>
                        <a:t>ঘোরে, </a:t>
                      </a:r>
                      <a:r>
                        <a:rPr lang="en-US" sz="1200">
                          <a:effectLst/>
                        </a:rPr>
                        <a:t>head </a:t>
                      </a:r>
                      <a:r>
                        <a:rPr lang="as-IN" sz="1200">
                          <a:effectLst/>
                        </a:rPr>
                        <a:t>ডেটা পড়ে বা লেখে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631422"/>
                  </a:ext>
                </a:extLst>
              </a:tr>
              <a:tr h="4302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Checksum 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প্রতিটি </a:t>
                      </a:r>
                      <a:r>
                        <a:rPr lang="en-US" sz="1200">
                          <a:effectLst/>
                        </a:rPr>
                        <a:t>sector-</a:t>
                      </a:r>
                      <a:r>
                        <a:rPr lang="as-IN" sz="1200">
                          <a:effectLst/>
                        </a:rPr>
                        <a:t>এর জন্য </a:t>
                      </a:r>
                      <a:r>
                        <a:rPr lang="en-US" sz="1200">
                          <a:effectLst/>
                        </a:rPr>
                        <a:t>checksum </a:t>
                      </a:r>
                      <a:r>
                        <a:rPr lang="as-IN" sz="1200">
                          <a:effectLst/>
                        </a:rPr>
                        <a:t>তৈরি করে → ডেটা ঠিক আছে কিনা </a:t>
                      </a:r>
                      <a:r>
                        <a:rPr lang="en-US" sz="1200">
                          <a:effectLst/>
                        </a:rPr>
                        <a:t>verify </a:t>
                      </a:r>
                      <a:r>
                        <a:rPr lang="as-IN" sz="1200">
                          <a:effectLst/>
                        </a:rPr>
                        <a:t>করে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69865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Write verification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write </a:t>
                      </a:r>
                      <a:r>
                        <a:rPr lang="as-IN" sz="1200" dirty="0">
                          <a:effectLst/>
                        </a:rPr>
                        <a:t>করার পর আবার </a:t>
                      </a:r>
                      <a:r>
                        <a:rPr lang="en-US" sz="1200" dirty="0">
                          <a:effectLst/>
                        </a:rPr>
                        <a:t>read </a:t>
                      </a:r>
                      <a:r>
                        <a:rPr lang="as-IN" sz="1200" dirty="0">
                          <a:effectLst/>
                        </a:rPr>
                        <a:t>করে → সফলভাবে লেখা হয়েছে কিনা দেখে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863529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Bad sector remapping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খারাপ </a:t>
                      </a:r>
                      <a:r>
                        <a:rPr lang="en-US" sz="1200" dirty="0">
                          <a:effectLst/>
                        </a:rPr>
                        <a:t>sector detect </a:t>
                      </a:r>
                      <a:r>
                        <a:rPr lang="as-IN" sz="1200" dirty="0">
                          <a:effectLst/>
                        </a:rPr>
                        <a:t>হলে অন্য জায়গায় ডেটা </a:t>
                      </a:r>
                      <a:r>
                        <a:rPr lang="en-US" sz="1200" dirty="0">
                          <a:effectLst/>
                        </a:rPr>
                        <a:t>move </a:t>
                      </a:r>
                      <a:r>
                        <a:rPr lang="as-IN" sz="1200" dirty="0">
                          <a:effectLst/>
                        </a:rPr>
                        <a:t>করে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9992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22156" y="397523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👉 Checksum mismatch → </a:t>
            </a:r>
            <a:r>
              <a:rPr lang="as-IN" dirty="0"/>
              <a:t>ডেটা </a:t>
            </a:r>
            <a:r>
              <a:rPr lang="en-US" dirty="0"/>
              <a:t>corrupt → detect </a:t>
            </a:r>
            <a:r>
              <a:rPr lang="as-IN" dirty="0"/>
              <a:t>করা যায় </a:t>
            </a:r>
            <a:r>
              <a:rPr lang="en-US" dirty="0"/>
              <a:t>👉 Remapping → reliability </a:t>
            </a:r>
            <a:r>
              <a:rPr lang="as-IN" dirty="0"/>
              <a:t>বাড়ায়</a:t>
            </a:r>
            <a:endParaRPr lang="as-IN" dirty="0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530" y="4606171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"</a:t>
            </a:r>
            <a:r>
              <a:rPr lang="en-US" sz="1200" b="1" dirty="0"/>
              <a:t>Cool Arm Reads Checks With Backup"</a:t>
            </a:r>
            <a:endParaRPr lang="en-US" sz="1200" dirty="0"/>
          </a:p>
          <a:p>
            <a:r>
              <a:rPr lang="en-US" sz="1200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</a:t>
            </a:r>
            <a:r>
              <a:rPr lang="en-US" sz="1200" dirty="0"/>
              <a:t> → Command accept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</a:t>
            </a:r>
            <a:r>
              <a:rPr lang="en-US" sz="1200" dirty="0"/>
              <a:t> → Arm movement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R</a:t>
            </a:r>
            <a:r>
              <a:rPr lang="en-US" sz="1200" dirty="0"/>
              <a:t> → Read/write trigger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</a:t>
            </a:r>
            <a:r>
              <a:rPr lang="en-US" sz="1200" dirty="0"/>
              <a:t> → Checksum attach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W</a:t>
            </a:r>
            <a:r>
              <a:rPr lang="en-US" sz="1200" dirty="0"/>
              <a:t> → Write verify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B</a:t>
            </a:r>
            <a:r>
              <a:rPr lang="en-US" sz="1200" dirty="0"/>
              <a:t> → Bad sector remap</a:t>
            </a:r>
          </a:p>
          <a:p>
            <a:r>
              <a:rPr lang="en-US" sz="1200" dirty="0"/>
              <a:t>👉 </a:t>
            </a:r>
            <a:r>
              <a:rPr lang="as-IN" sz="1200" dirty="0"/>
              <a:t>এই </a:t>
            </a:r>
            <a:r>
              <a:rPr lang="en-US" sz="1200" dirty="0"/>
              <a:t>mnemonic </a:t>
            </a:r>
            <a:r>
              <a:rPr lang="as-IN" sz="1200" dirty="0"/>
              <a:t>দিয়ে তুই </a:t>
            </a:r>
            <a:r>
              <a:rPr lang="en-US" sz="1200" dirty="0"/>
              <a:t>disk controller-</a:t>
            </a:r>
            <a:r>
              <a:rPr lang="as-IN" sz="1200" dirty="0"/>
              <a:t>এর সব কাজ সহজে মনে রাখতে পারবি।</a:t>
            </a:r>
            <a:endParaRPr lang="as-IN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837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8" y="1122363"/>
            <a:ext cx="7733946" cy="52943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to reposition the arm over the correct track.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 Average seek time is 1/2 the worst case seek time.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/>
              <a:t>Would be 1/3 if all tracks had the same number of sectors, and we ignore the time to start and stop arm movement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10 milliseconds on typical disks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Rotational latency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for the sector to be accessed to appear under the head.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11 milliseconds on typical disks (5400 to 15000 </a:t>
            </a:r>
            <a:r>
              <a:rPr lang="en-US" altLang="en-US" sz="1600" dirty="0" err="1"/>
              <a:t>r.p.m</a:t>
            </a:r>
            <a:r>
              <a:rPr lang="en-US" altLang="en-US" sz="1600" dirty="0"/>
              <a:t>.)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Average latency is 1/2 of the above latency.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Overall latency is 5 to 20 </a:t>
            </a:r>
            <a:r>
              <a:rPr lang="en-US" altLang="en-US" sz="1600" dirty="0" err="1"/>
              <a:t>msec</a:t>
            </a:r>
            <a:r>
              <a:rPr lang="en-US" altLang="en-US" sz="1600" dirty="0"/>
              <a:t> depending on disk model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436" y="81074"/>
            <a:ext cx="94456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Disk Performance: </a:t>
            </a:r>
            <a:r>
              <a:rPr lang="as-IN" sz="1200" b="1" dirty="0"/>
              <a:t>দুইটা মূল মাপকাঠি</a:t>
            </a:r>
          </a:p>
          <a:p>
            <a:r>
              <a:rPr lang="en-US" sz="1200" b="1" dirty="0"/>
              <a:t>🔹 1. Access Time</a:t>
            </a:r>
          </a:p>
          <a:p>
            <a:r>
              <a:rPr lang="en-US" sz="1200" dirty="0"/>
              <a:t>→ </a:t>
            </a:r>
            <a:r>
              <a:rPr lang="as-IN" sz="1200" dirty="0"/>
              <a:t>ডেটা </a:t>
            </a:r>
            <a:r>
              <a:rPr lang="en-US" sz="1200" dirty="0"/>
              <a:t>read/write request </a:t>
            </a:r>
            <a:r>
              <a:rPr lang="as-IN" sz="1200" dirty="0"/>
              <a:t>দেওয়ার পর </a:t>
            </a:r>
            <a:r>
              <a:rPr lang="en-US" sz="1200" b="1" dirty="0"/>
              <a:t>transfer </a:t>
            </a:r>
            <a:r>
              <a:rPr lang="as-IN" sz="1200" b="1" dirty="0"/>
              <a:t>শুরু হতে যত সময় লাগে</a:t>
            </a:r>
            <a:r>
              <a:rPr lang="as-IN" sz="1200" dirty="0"/>
              <a:t>।</a:t>
            </a:r>
          </a:p>
          <a:p>
            <a:r>
              <a:rPr lang="en-US" sz="1200" dirty="0"/>
              <a:t>Access time = </a:t>
            </a:r>
            <a:r>
              <a:rPr lang="en-US" sz="1200" b="1" dirty="0"/>
              <a:t>Seek time + Rotational latency</a:t>
            </a:r>
            <a:endParaRPr lang="en-US" sz="1200" dirty="0"/>
          </a:p>
          <a:p>
            <a:r>
              <a:rPr lang="en-US" sz="1200" b="1" dirty="0"/>
              <a:t>🔸 Seek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Arm-</a:t>
            </a:r>
            <a:r>
              <a:rPr lang="as-IN" sz="1200" dirty="0"/>
              <a:t>টা সঠিক </a:t>
            </a:r>
            <a:r>
              <a:rPr lang="en-US" sz="1200" dirty="0"/>
              <a:t>track-</a:t>
            </a:r>
            <a:r>
              <a:rPr lang="as-IN" sz="1200" dirty="0"/>
              <a:t>এ </a:t>
            </a:r>
            <a:r>
              <a:rPr lang="en-US" sz="1200" dirty="0"/>
              <a:t>move </a:t>
            </a:r>
            <a:r>
              <a:rPr lang="as-IN" sz="1200" dirty="0"/>
              <a:t>করতে যত সময়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Average seek time ≈ ½ × worst-case seek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Typical range: </a:t>
            </a:r>
            <a:r>
              <a:rPr lang="en-US" sz="1200" b="1" dirty="0"/>
              <a:t>4–10 milliseconds</a:t>
            </a:r>
            <a:endParaRPr lang="en-US" sz="1200" dirty="0"/>
          </a:p>
          <a:p>
            <a:r>
              <a:rPr lang="en-US" sz="1200" b="1" dirty="0"/>
              <a:t>🔸 Rotational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Sector-</a:t>
            </a:r>
            <a:r>
              <a:rPr lang="as-IN" sz="1200" dirty="0"/>
              <a:t>টা </a:t>
            </a:r>
            <a:r>
              <a:rPr lang="en-US" sz="1200" dirty="0"/>
              <a:t>head-</a:t>
            </a:r>
            <a:r>
              <a:rPr lang="as-IN" sz="1200" dirty="0"/>
              <a:t>এর নিচে আসতে যত সময়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Depends on disk RPM (5400–15000)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Average latency ≈ ½ × full rotation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Typical range: </a:t>
            </a:r>
            <a:r>
              <a:rPr lang="en-US" sz="1200" b="1" dirty="0"/>
              <a:t>4–11 milliseconds</a:t>
            </a:r>
            <a:endParaRPr lang="en-US" sz="1200" dirty="0"/>
          </a:p>
          <a:p>
            <a:r>
              <a:rPr lang="en-US" sz="1200" dirty="0"/>
              <a:t>👉 Overall latency ≈ </a:t>
            </a:r>
            <a:r>
              <a:rPr lang="en-US" sz="1200" b="1" dirty="0"/>
              <a:t>5–20 milliseconds</a:t>
            </a:r>
            <a:r>
              <a:rPr lang="en-US" sz="1200" dirty="0"/>
              <a:t> depending on model</a:t>
            </a:r>
          </a:p>
          <a:p>
            <a:r>
              <a:rPr lang="en-US" sz="1200" b="1" dirty="0"/>
              <a:t>🔹 2. Data Transfer Rate</a:t>
            </a:r>
          </a:p>
          <a:p>
            <a:r>
              <a:rPr lang="en-US" sz="1200" dirty="0"/>
              <a:t>→ </a:t>
            </a:r>
            <a:r>
              <a:rPr lang="as-IN" sz="1200" dirty="0"/>
              <a:t>ডেটা কত দ্রুত </a:t>
            </a:r>
            <a:r>
              <a:rPr lang="en-US" sz="1200" dirty="0"/>
              <a:t>disk </a:t>
            </a:r>
            <a:r>
              <a:rPr lang="as-IN" sz="1200" dirty="0"/>
              <a:t>থেকে </a:t>
            </a:r>
            <a:r>
              <a:rPr lang="en-US" sz="1200" dirty="0"/>
              <a:t>read/write </a:t>
            </a:r>
            <a:r>
              <a:rPr lang="as-IN" sz="1200" dirty="0"/>
              <a:t>করা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Typical range: </a:t>
            </a:r>
            <a:r>
              <a:rPr lang="en-US" sz="1200" b="1" dirty="0"/>
              <a:t>25–200 MB/sec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Inner track-</a:t>
            </a:r>
            <a:r>
              <a:rPr lang="as-IN" sz="1200" dirty="0"/>
              <a:t>এ </a:t>
            </a:r>
            <a:r>
              <a:rPr lang="en-US" sz="1200" dirty="0"/>
              <a:t>speed </a:t>
            </a:r>
            <a:r>
              <a:rPr lang="as-IN" sz="1200" dirty="0"/>
              <a:t>কম, </a:t>
            </a:r>
            <a:r>
              <a:rPr lang="en-US" sz="1200" dirty="0"/>
              <a:t>outer track-</a:t>
            </a:r>
            <a:r>
              <a:rPr lang="as-IN" sz="1200" dirty="0"/>
              <a:t>এ বেশি</a:t>
            </a:r>
            <a:endParaRPr lang="as-IN" sz="12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35" y="3763712"/>
            <a:ext cx="8111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dirty="0"/>
              <a:t>ধরো তুই একটা লাইব্রেরিতে বই খুঁজছো: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Seek time</a:t>
            </a:r>
            <a:r>
              <a:rPr lang="en-US" dirty="0"/>
              <a:t> → </a:t>
            </a:r>
            <a:r>
              <a:rPr lang="as-IN" dirty="0"/>
              <a:t>লাইব্রেরিয়ান সঠিক শেলফে গিয়ে বইটা খুঁজছে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Rotational latency</a:t>
            </a:r>
            <a:r>
              <a:rPr lang="en-US" dirty="0"/>
              <a:t> → </a:t>
            </a:r>
            <a:r>
              <a:rPr lang="as-IN" dirty="0"/>
              <a:t>বইয়ের পৃষ্ঠা ঘুরিয়ে সঠিক অংশে পৌঁছাচ্ছে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Transfer rate</a:t>
            </a:r>
            <a:r>
              <a:rPr lang="en-US" dirty="0"/>
              <a:t> → </a:t>
            </a:r>
            <a:r>
              <a:rPr lang="as-IN" dirty="0"/>
              <a:t>তুই সেই অংশটা পড়ছো — কত দ্রুত পড়া যাচ্ছে</a:t>
            </a:r>
          </a:p>
          <a:p>
            <a:r>
              <a:rPr lang="as-IN" dirty="0"/>
              <a:t>এইভাবে </a:t>
            </a:r>
            <a:r>
              <a:rPr lang="en-US" dirty="0"/>
              <a:t>magnetic disk performance </a:t>
            </a:r>
            <a:r>
              <a:rPr lang="as-IN" dirty="0"/>
              <a:t>কাজ করে — </a:t>
            </a:r>
            <a:r>
              <a:rPr lang="en-US" dirty="0"/>
              <a:t>mechanical movement + rotational delay + transfer speed </a:t>
            </a:r>
            <a:r>
              <a:rPr lang="as-IN" dirty="0"/>
              <a:t>মিলিয়ে।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903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/>
            <a:r>
              <a:rPr lang="en-IN" dirty="0"/>
              <a:t>4 to 16 kilobytes typically</a:t>
            </a:r>
          </a:p>
          <a:p>
            <a:pPr lvl="2"/>
            <a:r>
              <a:rPr lang="en-US" altLang="en-US" dirty="0"/>
              <a:t>Smaller blocks: more transfers from disk</a:t>
            </a:r>
          </a:p>
          <a:p>
            <a:pPr lvl="2"/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/>
            <a:r>
              <a:rPr lang="en-IN" dirty="0"/>
              <a:t>Successive requests are for successive disk blocks</a:t>
            </a:r>
          </a:p>
          <a:p>
            <a:pPr lvl="1"/>
            <a:r>
              <a:rPr lang="en-IN" dirty="0"/>
              <a:t>Disk seek required only for first block</a:t>
            </a:r>
          </a:p>
          <a:p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/>
            <a:r>
              <a:rPr lang="en-IN" dirty="0"/>
              <a:t>Successive requests are for blocks that can be anywhere on disk</a:t>
            </a:r>
          </a:p>
          <a:p>
            <a:pPr lvl="1"/>
            <a:r>
              <a:rPr lang="en-IN" dirty="0"/>
              <a:t>Each access requires a seek</a:t>
            </a:r>
          </a:p>
          <a:p>
            <a:pPr lvl="1"/>
            <a:r>
              <a:rPr lang="en-IN" dirty="0"/>
              <a:t>Transfer rates are low since a lot of time is wasted in seeks</a:t>
            </a:r>
          </a:p>
          <a:p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/>
            <a:r>
              <a:rPr lang="en-IN" dirty="0"/>
              <a:t>Number of random block reads that a disk can support per second</a:t>
            </a:r>
          </a:p>
          <a:p>
            <a:pPr lvl="1"/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096" y="1570873"/>
            <a:ext cx="7188200" cy="4114800"/>
          </a:xfrm>
        </p:spPr>
        <p:txBody>
          <a:bodyPr/>
          <a:lstStyle/>
          <a:p>
            <a:r>
              <a:rPr lang="en-US" altLang="en-US" sz="2000" dirty="0"/>
              <a:t>Can differentiate storage into: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volatile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loses contents when power is switched off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sz="2000" dirty="0"/>
              <a:t>: </a:t>
            </a:r>
          </a:p>
          <a:p>
            <a:pPr lvl="2"/>
            <a:r>
              <a:rPr lang="en-US" altLang="en-US" sz="2000" dirty="0"/>
              <a:t>Contents persist even when power is switched off. </a:t>
            </a:r>
          </a:p>
          <a:p>
            <a:pPr lvl="2"/>
            <a:r>
              <a:rPr lang="en-US" altLang="en-US" sz="2000" dirty="0"/>
              <a:t>Includes secondary and tertiary storage, as well as batter-backed up main-memory.</a:t>
            </a:r>
          </a:p>
          <a:p>
            <a:r>
              <a:rPr lang="en-US" altLang="en-US" sz="2100" dirty="0"/>
              <a:t>Factors affecting choice of storage media include</a:t>
            </a:r>
          </a:p>
          <a:p>
            <a:pPr lvl="1"/>
            <a:r>
              <a:rPr lang="en-US" altLang="en-US" sz="1900" dirty="0"/>
              <a:t>Speed with which data can be accessed</a:t>
            </a:r>
          </a:p>
          <a:p>
            <a:pPr lvl="1"/>
            <a:r>
              <a:rPr lang="en-US" altLang="en-US" sz="1900" dirty="0"/>
              <a:t>Cost per unit of data</a:t>
            </a:r>
          </a:p>
          <a:p>
            <a:pPr lvl="1"/>
            <a:r>
              <a:rPr lang="en-US" altLang="en-US" sz="1900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040" y="1161221"/>
            <a:ext cx="795151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b="1" dirty="0"/>
              <a:t>⚙️ পারফরম্যান্স মেজার (</a:t>
            </a:r>
            <a:r>
              <a:rPr lang="en-US" b="1" dirty="0"/>
              <a:t>Performance Measures)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 smtClean="0"/>
              <a:t> </a:t>
            </a:r>
            <a:r>
              <a:rPr lang="as-IN" b="1" dirty="0"/>
              <a:t>(</a:t>
            </a:r>
            <a:r>
              <a:rPr lang="en-US" b="1" dirty="0"/>
              <a:t>Disk Block)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এটি স্টোরেজ বরাদ্দ ও পুনরুদ্ধারের একটি যৌক্তিক একক।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সাধারণত ৪ থেকে ১৬ কিলোবাইট হয়।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as-IN" dirty="0"/>
              <a:t>ছোট ব্লক: ডিস্ক থেকে বেশি সংখ্যক ট্রান্সফার প্রয়োজন হয়।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as-IN" dirty="0"/>
              <a:t>বড় ব্লক: জায়গা অপচয় হয়, কারণ ব্লকগুলো আংশিকভাবে পূর্ণ থাকে।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 smtClean="0"/>
              <a:t>(</a:t>
            </a:r>
            <a:r>
              <a:rPr lang="en-US" b="1" dirty="0"/>
              <a:t>Sequential Access Pattern)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একটির পর একটি অনুরোধ ধারাবাহিক ব্লকের জন্য হয়।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শুধুমাত্র প্রথম ব্লকের জন্য ডিস্ক সিক (</a:t>
            </a:r>
            <a:r>
              <a:rPr lang="en-US" dirty="0"/>
              <a:t>seek) </a:t>
            </a:r>
            <a:r>
              <a:rPr lang="as-IN" dirty="0"/>
              <a:t>প্রয়োজন হয়।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 smtClean="0"/>
              <a:t> </a:t>
            </a:r>
            <a:r>
              <a:rPr lang="as-IN" b="1" dirty="0"/>
              <a:t>(</a:t>
            </a:r>
            <a:r>
              <a:rPr lang="en-US" b="1" dirty="0"/>
              <a:t>Random Access Pattern)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অনুরোধগুলো যেকোনো স্থানের ব্লকের জন্য হতে পারে।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প্রতিটি অ্যাক্সেসে ডিস্ক সিক প্রয়োজন হয়।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ট্রান্সফার রেট কম হয়, কারণ সিক করতে অনেক সময় নষ্ট হয়।</a:t>
            </a:r>
          </a:p>
          <a:p>
            <a:r>
              <a:rPr lang="en-US" b="1" dirty="0"/>
              <a:t>.</a:t>
            </a:r>
            <a:r>
              <a:rPr lang="as-IN" b="1" dirty="0" smtClean="0"/>
              <a:t>(</a:t>
            </a:r>
            <a:r>
              <a:rPr lang="en-US" b="1" dirty="0"/>
              <a:t>IOPS)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প্রতি সেকেন্ডে ডিস্ক কতটি র‍্যান্ডম ব্লক পড়তে পারে তা নির্দেশ করে।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বর্তমান ম্যাগনেটিক ডিস্কে সাধারণত ৫০ থেকে ২০০ </a:t>
            </a:r>
            <a:r>
              <a:rPr lang="en-US" dirty="0"/>
              <a:t>IOPS </a:t>
            </a:r>
            <a:r>
              <a:rPr lang="as-IN" dirty="0"/>
              <a:t>হয়।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895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  <a:r>
              <a:rPr lang="en-US" altLang="en-US" sz="2000" dirty="0"/>
              <a:t>– the average time the disk is expected to run continuously without any failure.</a:t>
            </a:r>
            <a:endParaRPr lang="en-US" altLang="en-US" sz="1800" dirty="0"/>
          </a:p>
          <a:p>
            <a:pPr lvl="1"/>
            <a:r>
              <a:rPr lang="en-US" altLang="en-US" dirty="0"/>
              <a:t>Typically 3 to 5 years</a:t>
            </a:r>
          </a:p>
          <a:p>
            <a:pPr lvl="1"/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/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altLang="en-US" dirty="0"/>
              <a:t>MTTF decreases as disk ages</a:t>
            </a:r>
          </a:p>
          <a:p>
            <a:r>
              <a:rPr lang="en-US" altLang="ja-JP" sz="2000" b="1" dirty="0">
                <a:solidFill>
                  <a:srgbClr val="002060"/>
                </a:solidFill>
              </a:rPr>
              <a:t>Annualized Failure Rate (AFR):   </a:t>
            </a:r>
            <a:r>
              <a:rPr lang="en-US" altLang="en-US" sz="2000" dirty="0"/>
              <a:t>=( (365*24) / MTTF)*100%</a:t>
            </a:r>
          </a:p>
          <a:p>
            <a:pPr lvl="1"/>
            <a:r>
              <a:rPr lang="en-US" altLang="en-US" dirty="0"/>
              <a:t>MTTF=1,200,000 </a:t>
            </a:r>
            <a:r>
              <a:rPr lang="en-US" altLang="en-US" dirty="0">
                <a:sym typeface="Wingdings" panose="05000000000000000000" pitchFamily="2" charset="2"/>
              </a:rPr>
              <a:t> AFR = 0.73%</a:t>
            </a:r>
            <a:endParaRPr lang="en-US" altLang="en-US" dirty="0"/>
          </a:p>
          <a:p>
            <a:r>
              <a:rPr lang="en-US" altLang="en-US" sz="2000" dirty="0"/>
              <a:t>Suppose MTTF is 1,200,000 hours for a disk.  Then, in a system with 1000 disks, how often will a disk fail on average?</a:t>
            </a:r>
          </a:p>
          <a:p>
            <a:pPr lvl="1"/>
            <a:r>
              <a:rPr lang="en-US" altLang="en-US" dirty="0"/>
              <a:t>Answer: on average one will fail every 1200 hours (50 days)</a:t>
            </a:r>
          </a:p>
          <a:p>
            <a:pPr lvl="2"/>
            <a:r>
              <a:rPr lang="en-US" altLang="en-US" dirty="0"/>
              <a:t>Equivalently, 7.3 disks per year</a:t>
            </a:r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96919"/>
            <a:ext cx="817303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🧮 </a:t>
            </a:r>
            <a:r>
              <a:rPr lang="as-IN" b="1" dirty="0"/>
              <a:t>পারফরম্যান্স মেজার (</a:t>
            </a:r>
            <a:r>
              <a:rPr lang="en-US" b="1" dirty="0"/>
              <a:t>Performance Measures – Continued)</a:t>
            </a:r>
          </a:p>
          <a:p>
            <a:r>
              <a:rPr lang="en-US" b="1" dirty="0"/>
              <a:t>1. ⏳ Mean Time to Failure (MTTF) – </a:t>
            </a:r>
            <a:r>
              <a:rPr lang="as-IN" b="1" dirty="0"/>
              <a:t>গড় সময় যতক্ষণ একটি ডিস্ক কোনো ত্রুটি ছাড়া চলতে পারে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সাধারণত ৩ থেকে ৫ বছর পর্যন্ত স্থায়িত্ব থাকে।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নতুন ডিস্কের ত্রুটির সম্ভাবনা খুব কম, তাই “তাত্ত্বিক </a:t>
            </a:r>
            <a:r>
              <a:rPr lang="en-US" dirty="0"/>
              <a:t>MTTF” </a:t>
            </a:r>
            <a:r>
              <a:rPr lang="as-IN" dirty="0"/>
              <a:t>হয় প্রায় </a:t>
            </a:r>
            <a:r>
              <a:rPr lang="as-IN" b="1" dirty="0"/>
              <a:t>৫ লক্ষ থেকে ১২ লক্ষ ঘণ্টা</a:t>
            </a:r>
            <a:r>
              <a:rPr lang="as-IN" dirty="0"/>
              <a:t>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উদাহরণ: যদি একটি ডিস্কের </a:t>
            </a:r>
            <a:r>
              <a:rPr lang="en-US" dirty="0"/>
              <a:t>MTTF </a:t>
            </a:r>
            <a:r>
              <a:rPr lang="as-IN" dirty="0"/>
              <a:t>হয় ১২ লক্ষ ঘণ্টা, তাহলে ১০০০ নতুন ডিস্কের মধ্যে গড়ে প্রতি </a:t>
            </a:r>
            <a:r>
              <a:rPr lang="as-IN" b="1" dirty="0"/>
              <a:t>১২০০ ঘণ্টায় একটি ডিস্ক</a:t>
            </a:r>
            <a:r>
              <a:rPr lang="as-IN" dirty="0"/>
              <a:t> নষ্ট হবে।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বয়স বাড়ার সাথে সাথে </a:t>
            </a:r>
            <a:r>
              <a:rPr lang="en-US" dirty="0"/>
              <a:t>MTTF </a:t>
            </a:r>
            <a:r>
              <a:rPr lang="as-IN" dirty="0"/>
              <a:t>কমে যায়।</a:t>
            </a:r>
          </a:p>
          <a:p>
            <a:r>
              <a:rPr lang="as-IN" b="1" dirty="0"/>
              <a:t>2. </a:t>
            </a:r>
            <a:r>
              <a:rPr lang="en-US" b="1" dirty="0"/>
              <a:t>📉 Annualized Failure Rate (AFR) – </a:t>
            </a:r>
            <a:r>
              <a:rPr lang="as-IN" b="1" dirty="0"/>
              <a:t>বছরে ডিস্ক নষ্ট হওয়ার সম্ভাবনার হার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হিসাব:</a:t>
            </a:r>
          </a:p>
          <a:p>
            <a:r>
              <a:rPr lang="en-US" dirty="0"/>
              <a:t>AFR=(365⋅</a:t>
            </a:r>
            <a:r>
              <a:rPr lang="en-US" dirty="0" smtClean="0"/>
              <a:t>24/MTTF</a:t>
            </a:r>
            <a:r>
              <a:rPr lang="en-US" dirty="0"/>
              <a:t>)⋅100%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MTTF </a:t>
            </a:r>
            <a:r>
              <a:rPr lang="as-IN" dirty="0"/>
              <a:t>হয় ১২ লক্ষ ঘণ্টা, তাহলে </a:t>
            </a:r>
            <a:r>
              <a:rPr lang="en-US" dirty="0"/>
              <a:t>AFR </a:t>
            </a:r>
            <a:r>
              <a:rPr lang="as-IN" dirty="0"/>
              <a:t>হবে </a:t>
            </a:r>
            <a:r>
              <a:rPr lang="as-IN" b="1" dirty="0"/>
              <a:t>0.73%</a:t>
            </a:r>
            <a:r>
              <a:rPr lang="as-IN" dirty="0"/>
              <a:t>।</a:t>
            </a:r>
          </a:p>
          <a:p>
            <a:r>
              <a:rPr lang="as-IN" b="1" dirty="0"/>
              <a:t>3. </a:t>
            </a:r>
            <a:r>
              <a:rPr lang="en-US" b="1" dirty="0"/>
              <a:t>📆 </a:t>
            </a:r>
            <a:r>
              <a:rPr lang="as-IN" b="1" dirty="0"/>
              <a:t>উদাহরণ বিশ্লেষণ: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MTTF </a:t>
            </a:r>
            <a:r>
              <a:rPr lang="as-IN" dirty="0"/>
              <a:t>হয় ১,২০০,০০০ ঘণ্টা এবং সিস্টেমে ১০০০ ডিস্ক থাকে: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গড়ে </a:t>
            </a:r>
            <a:r>
              <a:rPr lang="as-IN" b="1" dirty="0"/>
              <a:t>প্রতি ১২০০ ঘণ্টায় একটি ডিস্ক</a:t>
            </a:r>
            <a:r>
              <a:rPr lang="as-IN" dirty="0"/>
              <a:t> নষ্ট হবে → প্রায় </a:t>
            </a:r>
            <a:r>
              <a:rPr lang="as-IN" b="1" dirty="0"/>
              <a:t>৫০ দিনে একটি</a:t>
            </a:r>
            <a:r>
              <a:rPr lang="as-IN" dirty="0"/>
              <a:t>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বছরে গড়ে </a:t>
            </a:r>
            <a:r>
              <a:rPr lang="as-IN" b="1" dirty="0"/>
              <a:t>৭.৩টি ডিস্ক</a:t>
            </a:r>
            <a:r>
              <a:rPr lang="as-IN" dirty="0"/>
              <a:t> নষ্ট হবে।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492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NOR flash vs NAND flash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NAND flash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used widely for storage, cheaper than NOR flash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requires page-at-a-time read (page: 512 bytes to 4 KB)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20 to 100 microseconds for a page read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Not much difference between sequential and random read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can only be written once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Must be erased to allow rewrite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</a:rPr>
              <a:t>Solid state disks</a:t>
            </a:r>
            <a:r>
              <a:rPr lang="en-US" alt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1900" dirty="0"/>
              <a:t>Use standard block-oriented disk interfaces, but store data on multiple flash storage devices internally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Transfer rate of up to 500 MB/sec using SATA, and </a:t>
            </a:r>
            <a:br>
              <a:rPr lang="en-US" altLang="en-US" sz="2100" dirty="0"/>
            </a:br>
            <a:r>
              <a:rPr lang="en-US" altLang="en-US" sz="2100" dirty="0"/>
              <a:t>up to 3 GB/sec using </a:t>
            </a:r>
            <a:r>
              <a:rPr lang="en-US" altLang="en-US" sz="2100" dirty="0" err="1"/>
              <a:t>NVMe</a:t>
            </a:r>
            <a:r>
              <a:rPr lang="en-US" altLang="en-US" sz="2100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5121" y="1028984"/>
            <a:ext cx="685800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b="1" dirty="0"/>
              <a:t>⚡ ফ্ল্যাশ স্টোরেজ (</a:t>
            </a:r>
            <a:r>
              <a:rPr lang="en-US" b="1" dirty="0"/>
              <a:t>Flash Storage)</a:t>
            </a:r>
          </a:p>
          <a:p>
            <a:r>
              <a:rPr lang="en-US" b="1" dirty="0"/>
              <a:t>🔁 NOR Flash vs NAND Flash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NAND Flash</a:t>
            </a:r>
            <a:r>
              <a:rPr lang="en-US" dirty="0"/>
              <a:t> </a:t>
            </a:r>
            <a:r>
              <a:rPr lang="as-IN" dirty="0"/>
              <a:t>বেশি ব্যবহৃত হয় স্টোরেজের জন্য, কারণ এটি </a:t>
            </a:r>
            <a:r>
              <a:rPr lang="en-US" b="1" dirty="0"/>
              <a:t>NOR Flash</a:t>
            </a:r>
            <a:r>
              <a:rPr lang="en-US" dirty="0"/>
              <a:t> </a:t>
            </a:r>
            <a:r>
              <a:rPr lang="as-IN" dirty="0"/>
              <a:t>এর তুলনায় </a:t>
            </a:r>
            <a:r>
              <a:rPr lang="as-IN" b="1" dirty="0"/>
              <a:t>সস্তা</a:t>
            </a:r>
            <a:r>
              <a:rPr lang="as-IN" dirty="0"/>
              <a:t>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/>
              <a:t>পেজ-আকারে পড়া হয়</a:t>
            </a:r>
            <a:r>
              <a:rPr lang="as-IN" dirty="0"/>
              <a:t> (পেজ: ৫১২ বাইট থেকে ৪ কিলোবাইট)।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একটি পেজ পড়তে সময় লাগে </a:t>
            </a:r>
            <a:r>
              <a:rPr lang="as-IN" b="1" dirty="0"/>
              <a:t>২০ থেকে ১০০ মাইক্রোসেকেন্ড</a:t>
            </a:r>
            <a:r>
              <a:rPr lang="as-IN" dirty="0"/>
              <a:t>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b="1" dirty="0"/>
              <a:t>ক্রমিক (</a:t>
            </a:r>
            <a:r>
              <a:rPr lang="en-US" b="1" dirty="0"/>
              <a:t>Sequential)</a:t>
            </a:r>
            <a:r>
              <a:rPr lang="en-US" dirty="0"/>
              <a:t> </a:t>
            </a:r>
            <a:r>
              <a:rPr lang="as-IN" dirty="0"/>
              <a:t>ও </a:t>
            </a:r>
            <a:r>
              <a:rPr lang="as-IN" b="1" dirty="0"/>
              <a:t>র‍্যান্ডম (</a:t>
            </a:r>
            <a:r>
              <a:rPr lang="en-US" b="1" dirty="0"/>
              <a:t>Random)</a:t>
            </a:r>
            <a:r>
              <a:rPr lang="en-US" dirty="0"/>
              <a:t> </a:t>
            </a:r>
            <a:r>
              <a:rPr lang="as-IN" dirty="0"/>
              <a:t>রিডে খুব বেশি পার্থক্য নেই।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একটি পেজ </a:t>
            </a:r>
            <a:r>
              <a:rPr lang="as-IN" b="1" dirty="0"/>
              <a:t>একবারই লেখা যায়</a:t>
            </a:r>
            <a:r>
              <a:rPr lang="as-IN" dirty="0"/>
              <a:t>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পুনরায় লেখার আগে </a:t>
            </a:r>
            <a:r>
              <a:rPr lang="as-IN" b="1" dirty="0"/>
              <a:t>মুছে ফেলতে হয়</a:t>
            </a:r>
            <a:r>
              <a:rPr lang="as-IN" dirty="0"/>
              <a:t>।</a:t>
            </a:r>
          </a:p>
          <a:p>
            <a:r>
              <a:rPr lang="en-US" b="1" dirty="0"/>
              <a:t>💾 </a:t>
            </a:r>
            <a:r>
              <a:rPr lang="as-IN" b="1" dirty="0"/>
              <a:t>সলিড স্টেট ডিস্ক (</a:t>
            </a:r>
            <a:r>
              <a:rPr lang="en-US" b="1" dirty="0"/>
              <a:t>SSD)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SSD-</a:t>
            </a:r>
            <a:r>
              <a:rPr lang="as-IN" dirty="0"/>
              <a:t>তে </a:t>
            </a:r>
            <a:r>
              <a:rPr lang="as-IN" b="1" dirty="0"/>
              <a:t>ব্লক-ভিত্তিক ডিস্ক ইন্টারফেস</a:t>
            </a:r>
            <a:r>
              <a:rPr lang="as-IN" dirty="0"/>
              <a:t> ব্যবহার হয়, কিন্তু ভিতরে </a:t>
            </a:r>
            <a:r>
              <a:rPr lang="as-IN" b="1" dirty="0"/>
              <a:t>একাধিক ফ্ল্যাশ স্টোরেজ ডিভাইস</a:t>
            </a:r>
            <a:r>
              <a:rPr lang="as-IN" dirty="0"/>
              <a:t> থাকে।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/>
              <a:t>ডেটা ট্রান্সফার রেট</a:t>
            </a:r>
            <a:r>
              <a:rPr lang="as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SATA </a:t>
            </a:r>
            <a:r>
              <a:rPr lang="as-IN" dirty="0"/>
              <a:t>দিয়ে: </a:t>
            </a:r>
            <a:r>
              <a:rPr lang="as-IN" b="1" dirty="0"/>
              <a:t>৫০০ </a:t>
            </a:r>
            <a:r>
              <a:rPr lang="en-US" b="1" dirty="0"/>
              <a:t>MB/</a:t>
            </a:r>
            <a:r>
              <a:rPr lang="as-IN" b="1" dirty="0"/>
              <a:t>সেকেন্ড</a:t>
            </a:r>
            <a:r>
              <a:rPr lang="as-IN" dirty="0"/>
              <a:t> পর্যন্ত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NVMe</a:t>
            </a:r>
            <a:r>
              <a:rPr lang="en-US" dirty="0"/>
              <a:t> </a:t>
            </a:r>
            <a:r>
              <a:rPr lang="en-US" dirty="0" err="1"/>
              <a:t>PCIe</a:t>
            </a:r>
            <a:r>
              <a:rPr lang="en-US" dirty="0"/>
              <a:t> </a:t>
            </a:r>
            <a:r>
              <a:rPr lang="as-IN" dirty="0"/>
              <a:t>দিয়ে: </a:t>
            </a:r>
            <a:r>
              <a:rPr lang="as-IN" b="1" dirty="0"/>
              <a:t>৩ </a:t>
            </a:r>
            <a:r>
              <a:rPr lang="en-US" b="1" dirty="0"/>
              <a:t>GB/</a:t>
            </a:r>
            <a:r>
              <a:rPr lang="as-IN" b="1" dirty="0"/>
              <a:t>সেকেন্ড</a:t>
            </a:r>
            <a:r>
              <a:rPr lang="as-IN" dirty="0"/>
              <a:t> পর্যন্ত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6271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Takes 2 to 5millisecs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Erase block typically 256 KB to 1 MB (128 to 256 pages)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stored in a label field of flash page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</p:txBody>
      </p:sp>
      <p:sp>
        <p:nvSpPr>
          <p:cNvPr id="44036" name="Rectangle 1">
            <a:extLst>
              <a:ext uri="{FF2B5EF4-FFF2-40B4-BE49-F238E27FC236}">
                <a16:creationId xmlns:a16="http://schemas.microsoft.com/office/drawing/2014/main" id="{8432C7CE-0804-4CB7-A79F-DC55E14DA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97" y="4050703"/>
            <a:ext cx="460375" cy="1666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7" name="TextBox 2">
            <a:extLst>
              <a:ext uri="{FF2B5EF4-FFF2-40B4-BE49-F238E27FC236}">
                <a16:creationId xmlns:a16="http://schemas.microsoft.com/office/drawing/2014/main" id="{603E7CC6-D5EB-45B5-9584-6AC244FB0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54" y="3856453"/>
            <a:ext cx="14494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Logical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 Address</a:t>
            </a: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9FF4369D-23B3-4258-93C8-1F051AFC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922" y="4050703"/>
            <a:ext cx="904875" cy="171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9" name="TextBox 4">
            <a:extLst>
              <a:ext uri="{FF2B5EF4-FFF2-40B4-BE49-F238E27FC236}">
                <a16:creationId xmlns:a16="http://schemas.microsoft.com/office/drawing/2014/main" id="{195A7315-9741-4EA5-AC12-333AD24B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00" y="3763768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Address</a:t>
            </a:r>
          </a:p>
        </p:txBody>
      </p:sp>
      <p:sp>
        <p:nvSpPr>
          <p:cNvPr id="44040" name="TextBox 5">
            <a:extLst>
              <a:ext uri="{FF2B5EF4-FFF2-40B4-BE49-F238E27FC236}">
                <a16:creationId xmlns:a16="http://schemas.microsoft.com/office/drawing/2014/main" id="{65D28ECE-D3CE-4B82-A0AA-58A31A40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172" y="5882313"/>
            <a:ext cx="18726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Flash Translation</a:t>
            </a:r>
            <a:br>
              <a:rPr kumimoji="0" lang="en-US" altLang="en-US" b="1" dirty="0"/>
            </a:br>
            <a:r>
              <a:rPr kumimoji="0" lang="en-US" altLang="en-US" b="1" dirty="0"/>
              <a:t> Table</a:t>
            </a:r>
          </a:p>
        </p:txBody>
      </p:sp>
      <p:cxnSp>
        <p:nvCxnSpPr>
          <p:cNvPr id="44041" name="Straight Arrow Connector 7">
            <a:extLst>
              <a:ext uri="{FF2B5EF4-FFF2-40B4-BE49-F238E27FC236}">
                <a16:creationId xmlns:a16="http://schemas.microsoft.com/office/drawing/2014/main" id="{A9F0F81E-7574-4A58-95E8-939769672E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0047" y="4241203"/>
            <a:ext cx="920750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37AD5C-DB2E-45D6-9248-86EDE5FD09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61947" y="4225328"/>
            <a:ext cx="9588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D22BE-7F24-4868-ADC6-EB231C6CD7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422" y="4415828"/>
            <a:ext cx="952500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4" name="TextBox 14">
            <a:extLst>
              <a:ext uri="{FF2B5EF4-FFF2-40B4-BE49-F238E27FC236}">
                <a16:creationId xmlns:a16="http://schemas.microsoft.com/office/drawing/2014/main" id="{F45D4534-F9A4-49A9-88CC-3DDD82D3A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974" y="4396705"/>
            <a:ext cx="1619354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Logical address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Valid bit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Page 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1A650-413B-4C28-ADB3-46F56E41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922" y="3622078"/>
            <a:ext cx="1212191" cy="338554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Page write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8005DBE-1520-497F-82D6-6973ED72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935" y="3748503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Structure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CEEF2-FDA7-A983-64BA-177DC5665CB1}"/>
              </a:ext>
            </a:extLst>
          </p:cNvPr>
          <p:cNvCxnSpPr/>
          <p:nvPr/>
        </p:nvCxnSpPr>
        <p:spPr bwMode="auto">
          <a:xfrm>
            <a:off x="6939974" y="4675368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8938F-90A0-DD76-9BC1-E9B2AC5545A1}"/>
              </a:ext>
            </a:extLst>
          </p:cNvPr>
          <p:cNvCxnSpPr/>
          <p:nvPr/>
        </p:nvCxnSpPr>
        <p:spPr bwMode="auto">
          <a:xfrm>
            <a:off x="6932882" y="4912832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0044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452" y="181958"/>
            <a:ext cx="78608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b="1" dirty="0"/>
              <a:t>ফ্ল্যাশ স্টোরেজের অভ্যন্তরীণ কাজের ধরন</a:t>
            </a:r>
          </a:p>
          <a:p>
            <a:r>
              <a:rPr lang="en-US" b="1" dirty="0"/>
              <a:t>🧱 Erase 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ফ্ল্যাশ স্টোরেজে </a:t>
            </a:r>
            <a:r>
              <a:rPr lang="as-IN" b="1" dirty="0"/>
              <a:t>মুছে ফেলার কাজ হয় ব্লকের ভিত্তিতে</a:t>
            </a:r>
            <a:r>
              <a:rPr lang="as-IN" dirty="0"/>
              <a:t>, যাকে বলে </a:t>
            </a:r>
            <a:r>
              <a:rPr lang="en-US" i="1" dirty="0"/>
              <a:t>Erase Block</a:t>
            </a:r>
            <a:r>
              <a:rPr lang="en-US" dirty="0"/>
              <a:t>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প্রতিটি ব্লক সাধারণত </a:t>
            </a:r>
            <a:r>
              <a:rPr lang="as-IN" b="1" dirty="0"/>
              <a:t>২৫৬ </a:t>
            </a:r>
            <a:r>
              <a:rPr lang="en-US" b="1" dirty="0"/>
              <a:t>KB </a:t>
            </a:r>
            <a:r>
              <a:rPr lang="as-IN" b="1" dirty="0"/>
              <a:t>থেকে ১ </a:t>
            </a:r>
            <a:r>
              <a:rPr lang="en-US" b="1" dirty="0"/>
              <a:t>MB</a:t>
            </a:r>
            <a:r>
              <a:rPr lang="en-US" dirty="0"/>
              <a:t> </a:t>
            </a:r>
            <a:r>
              <a:rPr lang="as-IN" dirty="0"/>
              <a:t>পর্যন্ত হয় (১২৮ থেকে ২৫৬ পেজ)।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একটি ব্লক মুছে ফেলতে সময় লাগে </a:t>
            </a:r>
            <a:r>
              <a:rPr lang="as-IN" b="1" dirty="0"/>
              <a:t>২ থেকে ৫ মিলিসেকেন্ড</a:t>
            </a:r>
            <a:r>
              <a:rPr lang="as-IN" dirty="0"/>
              <a:t>।</a:t>
            </a:r>
          </a:p>
          <a:p>
            <a:r>
              <a:rPr lang="en-US" b="1" dirty="0"/>
              <a:t>🔁 </a:t>
            </a:r>
            <a:r>
              <a:rPr lang="as-IN" b="1" dirty="0"/>
              <a:t>লজিক্যাল থেকে ফিজিক্যাল পেজ রিম্যাপিং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যখন একটি পেজ পুনরায় লেখা হয়, তখন </a:t>
            </a:r>
            <a:r>
              <a:rPr lang="as-IN" b="1" dirty="0"/>
              <a:t>পুরনো পেজ মুছে ফেলার জন্য অপেক্ষা না করে</a:t>
            </a:r>
            <a:r>
              <a:rPr lang="as-IN" dirty="0"/>
              <a:t>, নতুন জায়গায় লেখা হয়।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এজন্য </a:t>
            </a:r>
            <a:r>
              <a:rPr lang="as-IN" b="1" dirty="0"/>
              <a:t>লজিক্যাল পেজ অ্যাড্রেসকে ফিজিক্যাল অ্যাড্রেসে রিম্যাপ</a:t>
            </a:r>
            <a:r>
              <a:rPr lang="as-IN" dirty="0"/>
              <a:t> করা হয়।</a:t>
            </a:r>
          </a:p>
          <a:p>
            <a:r>
              <a:rPr lang="en-US" b="1" dirty="0"/>
              <a:t>📋 </a:t>
            </a:r>
            <a:r>
              <a:rPr lang="as-IN" b="1" dirty="0"/>
              <a:t>ফ্ল্যাশ ট্রান্সলেশন টেবিল (</a:t>
            </a:r>
            <a:r>
              <a:rPr lang="en-US" b="1" dirty="0"/>
              <a:t>FTT)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এই টেবিলটি </a:t>
            </a:r>
            <a:r>
              <a:rPr lang="as-IN" b="1" dirty="0"/>
              <a:t>লজিক্যাল ও ফিজিক্যাল পেজের মধ্যে সম্পর্ক</a:t>
            </a:r>
            <a:r>
              <a:rPr lang="as-IN" dirty="0"/>
              <a:t> ট্র্যাক করে।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প্রতিটি পেজে একটি </a:t>
            </a:r>
            <a:r>
              <a:rPr lang="as-IN" b="1" dirty="0"/>
              <a:t>লেবেল ফিল্ড</a:t>
            </a:r>
            <a:r>
              <a:rPr lang="as-IN" dirty="0"/>
              <a:t> থাকে, যেখানে লজিক্যাল অ্যাড্রেস সংরক্ষিত থাকে।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/>
              <a:t>ফ্ল্যাশ ট্রান্সলেশন লেয়ার</a:t>
            </a:r>
            <a:r>
              <a:rPr lang="as-IN" dirty="0"/>
              <a:t> এই রিম্যাপিং পরিচালনা করে।</a:t>
            </a:r>
          </a:p>
          <a:p>
            <a:r>
              <a:rPr lang="en-US" b="1" dirty="0"/>
              <a:t>📦 </a:t>
            </a:r>
            <a:r>
              <a:rPr lang="as-IN" b="1" dirty="0"/>
              <a:t>ফিজিক্যাল পেজের গঠন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প্রতিটি পেজে থাকে: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b="1" dirty="0"/>
              <a:t>লজিক্যাল অ্যাড্রেস</a:t>
            </a:r>
            <a:endParaRPr lang="as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b="1" dirty="0"/>
              <a:t>ভ্যালিড বিট</a:t>
            </a:r>
            <a:r>
              <a:rPr lang="as-IN" dirty="0"/>
              <a:t> (পেজটি সক্রিয় কিনা)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b="1" dirty="0"/>
              <a:t>পেজ ডেটা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990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FC06-0B19-A2A2-11B3-C8D34B24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AFF576-B5BC-45E5-553C-C46FDB873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19A4589-07A1-7545-B2D0-EEA0E040D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SLC After about 1,00,000 erases (SLC Flash) to as low as 10,000 or 1000 erases  (TLC/QLC Flash) erase block becomes unreliable and cannot be used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wear leveling: </a:t>
            </a:r>
            <a:r>
              <a:rPr lang="en-US" altLang="en-US" dirty="0">
                <a:solidFill>
                  <a:srgbClr val="002060"/>
                </a:solidFill>
              </a:rPr>
              <a:t>store infrequently updated (“cold”) data in blocks that have been erased many times already</a:t>
            </a:r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an infographic showing key differences between the different types of NAND">
            <a:extLst>
              <a:ext uri="{FF2B5EF4-FFF2-40B4-BE49-F238E27FC236}">
                <a16:creationId xmlns:a16="http://schemas.microsoft.com/office/drawing/2014/main" id="{84AD0B2E-DEB5-4B2D-CA66-DA963C81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2" y="2563781"/>
            <a:ext cx="6701952" cy="37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B4E4-9D52-5F88-06C8-4BF311D1B628}"/>
              </a:ext>
            </a:extLst>
          </p:cNvPr>
          <p:cNvSpPr txBox="1"/>
          <p:nvPr/>
        </p:nvSpPr>
        <p:spPr>
          <a:xfrm>
            <a:off x="5189719" y="6434770"/>
            <a:ext cx="247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Kingston.com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24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910" y="127320"/>
            <a:ext cx="83180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Flash Storage: Cell Types </a:t>
            </a:r>
            <a:r>
              <a:rPr lang="as-IN" b="1" dirty="0"/>
              <a:t>ও </a:t>
            </a:r>
            <a:r>
              <a:rPr lang="en-US" b="1" dirty="0"/>
              <a:t>Endurance</a:t>
            </a:r>
          </a:p>
          <a:p>
            <a:r>
              <a:rPr lang="en-US" dirty="0"/>
              <a:t>Flash memory-</a:t>
            </a:r>
            <a:r>
              <a:rPr lang="as-IN" dirty="0"/>
              <a:t>তে ডেটা </a:t>
            </a:r>
            <a:r>
              <a:rPr lang="en-US" b="1" dirty="0"/>
              <a:t>erase/write</a:t>
            </a:r>
            <a:r>
              <a:rPr lang="en-US" dirty="0"/>
              <a:t> </a:t>
            </a:r>
            <a:r>
              <a:rPr lang="as-IN" dirty="0"/>
              <a:t>করা হয় </a:t>
            </a:r>
            <a:r>
              <a:rPr lang="en-US" dirty="0"/>
              <a:t>block-</a:t>
            </a:r>
            <a:r>
              <a:rPr lang="as-IN" dirty="0"/>
              <a:t>এ। → কিন্তু প্রতিটি </a:t>
            </a:r>
            <a:r>
              <a:rPr lang="en-US" dirty="0"/>
              <a:t>block-</a:t>
            </a:r>
            <a:r>
              <a:rPr lang="as-IN" dirty="0"/>
              <a:t>এর </a:t>
            </a:r>
            <a:r>
              <a:rPr lang="en-US" b="1" dirty="0"/>
              <a:t>erase cycle</a:t>
            </a:r>
            <a:r>
              <a:rPr lang="en-US" dirty="0"/>
              <a:t> </a:t>
            </a:r>
            <a:r>
              <a:rPr lang="as-IN" dirty="0"/>
              <a:t>সীমিত — বেশি </a:t>
            </a:r>
            <a:r>
              <a:rPr lang="en-US" dirty="0"/>
              <a:t>erase </a:t>
            </a:r>
            <a:r>
              <a:rPr lang="as-IN" dirty="0"/>
              <a:t>হলে </a:t>
            </a:r>
            <a:r>
              <a:rPr lang="en-US" dirty="0"/>
              <a:t>block </a:t>
            </a:r>
            <a:r>
              <a:rPr lang="as-IN" dirty="0"/>
              <a:t>নষ্ট হয়ে যায়।</a:t>
            </a:r>
          </a:p>
          <a:p>
            <a:r>
              <a:rPr lang="en-US" b="1" dirty="0"/>
              <a:t>🔹 Cell Types </a:t>
            </a:r>
            <a:r>
              <a:rPr lang="as-IN" b="1" dirty="0"/>
              <a:t>ও তাদের </a:t>
            </a:r>
            <a:r>
              <a:rPr lang="en-US" b="1" dirty="0"/>
              <a:t>Lifespan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722856"/>
              </p:ext>
            </p:extLst>
          </p:nvPr>
        </p:nvGraphicFramePr>
        <p:xfrm>
          <a:off x="628437" y="1204538"/>
          <a:ext cx="7661275" cy="22860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532255">
                  <a:extLst>
                    <a:ext uri="{9D8B030D-6E8A-4147-A177-3AD203B41FA5}">
                      <a16:colId xmlns:a16="http://schemas.microsoft.com/office/drawing/2014/main" val="1610480432"/>
                    </a:ext>
                  </a:extLst>
                </a:gridCol>
                <a:gridCol w="1532255">
                  <a:extLst>
                    <a:ext uri="{9D8B030D-6E8A-4147-A177-3AD203B41FA5}">
                      <a16:colId xmlns:a16="http://schemas.microsoft.com/office/drawing/2014/main" val="898789187"/>
                    </a:ext>
                  </a:extLst>
                </a:gridCol>
                <a:gridCol w="1532255">
                  <a:extLst>
                    <a:ext uri="{9D8B030D-6E8A-4147-A177-3AD203B41FA5}">
                      <a16:colId xmlns:a16="http://schemas.microsoft.com/office/drawing/2014/main" val="3355210885"/>
                    </a:ext>
                  </a:extLst>
                </a:gridCol>
                <a:gridCol w="1532255">
                  <a:extLst>
                    <a:ext uri="{9D8B030D-6E8A-4147-A177-3AD203B41FA5}">
                      <a16:colId xmlns:a16="http://schemas.microsoft.com/office/drawing/2014/main" val="2209524306"/>
                    </a:ext>
                  </a:extLst>
                </a:gridCol>
                <a:gridCol w="1532255">
                  <a:extLst>
                    <a:ext uri="{9D8B030D-6E8A-4147-A177-3AD203B41FA5}">
                      <a16:colId xmlns:a16="http://schemas.microsoft.com/office/drawing/2014/main" val="1705142209"/>
                    </a:ext>
                  </a:extLst>
                </a:gridCol>
              </a:tblGrid>
              <a:tr h="35565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Cell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Bits per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P/E Cycles (Erase Limit)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Reliability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406067"/>
                  </a:ext>
                </a:extLst>
              </a:tr>
              <a:tr h="35565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SLC (Single-Level Cell)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 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~100,000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Fastest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Most 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893250"/>
                  </a:ext>
                </a:extLst>
              </a:tr>
              <a:tr h="35565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MLC (Multi-Level Cell)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2 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~10,000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Less 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145984"/>
                  </a:ext>
                </a:extLst>
              </a:tr>
              <a:tr h="35565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TLC (Triple-Level Cell)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 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~3,000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Lower endurance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496053"/>
                  </a:ext>
                </a:extLst>
              </a:tr>
              <a:tr h="35565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QLC (Quad-Level Cell)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 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~1,000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Slowest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Least 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99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96943" y="3740348"/>
            <a:ext cx="74330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👉 </a:t>
            </a:r>
            <a:r>
              <a:rPr lang="as-IN" sz="1200" dirty="0"/>
              <a:t>যত বেশি </a:t>
            </a:r>
            <a:r>
              <a:rPr lang="en-US" sz="1200" dirty="0"/>
              <a:t>bit per cell → </a:t>
            </a:r>
            <a:r>
              <a:rPr lang="as-IN" sz="1200" dirty="0"/>
              <a:t>তত বেশি </a:t>
            </a:r>
            <a:r>
              <a:rPr lang="en-US" sz="1200" dirty="0"/>
              <a:t>storage density 👉 </a:t>
            </a:r>
            <a:r>
              <a:rPr lang="as-IN" sz="1200" dirty="0"/>
              <a:t>কিন্তু </a:t>
            </a:r>
            <a:r>
              <a:rPr lang="en-US" sz="1200" dirty="0"/>
              <a:t>endurance (lifespan) </a:t>
            </a:r>
            <a:r>
              <a:rPr lang="as-IN" sz="1200" dirty="0"/>
              <a:t>কমে যায়</a:t>
            </a:r>
          </a:p>
          <a:p>
            <a:r>
              <a:rPr lang="en-US" sz="1200" b="1" dirty="0"/>
              <a:t>🔄 Wear Leveling: Smart Usage Strategy</a:t>
            </a:r>
          </a:p>
          <a:p>
            <a:r>
              <a:rPr lang="as-IN" sz="1200" dirty="0"/>
              <a:t>যেহেতু </a:t>
            </a:r>
            <a:r>
              <a:rPr lang="en-US" sz="1200" dirty="0"/>
              <a:t>erase limit </a:t>
            </a:r>
            <a:r>
              <a:rPr lang="as-IN" sz="1200" dirty="0"/>
              <a:t>আছে, তাই </a:t>
            </a:r>
            <a:r>
              <a:rPr lang="en-US" sz="1200" dirty="0"/>
              <a:t>flash controller </a:t>
            </a:r>
            <a:r>
              <a:rPr lang="en-US" sz="1200" b="1" dirty="0"/>
              <a:t>wear leveling</a:t>
            </a:r>
            <a:r>
              <a:rPr lang="en-US" sz="1200" dirty="0"/>
              <a:t> </a:t>
            </a:r>
            <a:r>
              <a:rPr lang="as-IN" sz="1200" dirty="0"/>
              <a:t>করে: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Cold data</a:t>
            </a:r>
            <a:r>
              <a:rPr lang="en-US" sz="1200" dirty="0"/>
              <a:t> (</a:t>
            </a:r>
            <a:r>
              <a:rPr lang="as-IN" sz="1200" dirty="0"/>
              <a:t>কম </a:t>
            </a:r>
            <a:r>
              <a:rPr lang="en-US" sz="1200" dirty="0"/>
              <a:t>update </a:t>
            </a:r>
            <a:r>
              <a:rPr lang="as-IN" sz="1200" dirty="0"/>
              <a:t>হয়) → পুরনো </a:t>
            </a:r>
            <a:r>
              <a:rPr lang="en-US" sz="1200" dirty="0"/>
              <a:t>block-</a:t>
            </a:r>
            <a:r>
              <a:rPr lang="as-IN" sz="1200" dirty="0"/>
              <a:t>এ রাখা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Hot data</a:t>
            </a:r>
            <a:r>
              <a:rPr lang="en-US" sz="1200" dirty="0"/>
              <a:t> (frequent update </a:t>
            </a:r>
            <a:r>
              <a:rPr lang="as-IN" sz="1200" dirty="0"/>
              <a:t>হয়) → নতুন </a:t>
            </a:r>
            <a:r>
              <a:rPr lang="en-US" sz="1200" dirty="0"/>
              <a:t>block-</a:t>
            </a:r>
            <a:r>
              <a:rPr lang="as-IN" sz="1200" dirty="0"/>
              <a:t>এ রাখা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200" dirty="0"/>
              <a:t>এতে সব </a:t>
            </a:r>
            <a:r>
              <a:rPr lang="en-US" sz="1200" dirty="0"/>
              <a:t>block </a:t>
            </a:r>
            <a:r>
              <a:rPr lang="as-IN" sz="1200" dirty="0"/>
              <a:t>সমানভাবে ব্যবহার হয় → </a:t>
            </a:r>
            <a:r>
              <a:rPr lang="en-US" sz="1200" dirty="0"/>
              <a:t>lifespan </a:t>
            </a:r>
            <a:r>
              <a:rPr lang="as-IN" sz="1200" dirty="0"/>
              <a:t>বাড়ে</a:t>
            </a:r>
          </a:p>
          <a:p>
            <a:r>
              <a:rPr lang="en-US" sz="1200" b="1" dirty="0"/>
              <a:t>🧠 Mnemonic:</a:t>
            </a:r>
          </a:p>
          <a:p>
            <a:r>
              <a:rPr lang="en-US" sz="1200" b="1" dirty="0"/>
              <a:t>"Some Memory Turns Quickly"</a:t>
            </a:r>
            <a:endParaRPr lang="en-US" sz="1200" dirty="0"/>
          </a:p>
          <a:p>
            <a:r>
              <a:rPr lang="en-US" sz="1200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</a:t>
            </a:r>
            <a:r>
              <a:rPr lang="en-US" sz="1200" dirty="0"/>
              <a:t> → SLC (1 bit, 100K cycles)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</a:t>
            </a:r>
            <a:r>
              <a:rPr lang="en-US" sz="1200" dirty="0"/>
              <a:t> → MLC (2 bits, 10K cycles)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T</a:t>
            </a:r>
            <a:r>
              <a:rPr lang="en-US" sz="1200" dirty="0"/>
              <a:t> → TLC (3 bits, 3K cycles)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Q</a:t>
            </a:r>
            <a:r>
              <a:rPr lang="en-US" sz="1200" dirty="0"/>
              <a:t> → QLC (4 bits, 1K cycles)</a:t>
            </a:r>
          </a:p>
          <a:p>
            <a:r>
              <a:rPr lang="en-US" sz="1200" dirty="0"/>
              <a:t>👉 </a:t>
            </a:r>
            <a:r>
              <a:rPr lang="as-IN" sz="1200" dirty="0"/>
              <a:t>এই </a:t>
            </a:r>
            <a:r>
              <a:rPr lang="en-US" sz="1200" dirty="0"/>
              <a:t>mnemonic </a:t>
            </a:r>
            <a:r>
              <a:rPr lang="as-IN" sz="1200" dirty="0"/>
              <a:t>দিয়ে তুই </a:t>
            </a:r>
            <a:r>
              <a:rPr lang="en-US" sz="1200" dirty="0"/>
              <a:t>cell type + endurance </a:t>
            </a:r>
            <a:r>
              <a:rPr lang="as-IN" sz="1200" dirty="0"/>
              <a:t>একসাথে মনে রাখতে পারবি।</a:t>
            </a:r>
            <a:endParaRPr lang="as-IN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13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785" y="2075752"/>
            <a:ext cx="88564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dirty="0"/>
              <a:t>ধরো তুই একটা খাতা ব্যবহার করছো: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SLC</a:t>
            </a:r>
            <a:r>
              <a:rPr lang="en-US" dirty="0"/>
              <a:t> → </a:t>
            </a:r>
            <a:r>
              <a:rPr lang="as-IN" dirty="0"/>
              <a:t>প্রতিটি পাতায় একটাই লেখা → খাতা অনেকদিন টিকে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MLC</a:t>
            </a:r>
            <a:r>
              <a:rPr lang="en-US" dirty="0"/>
              <a:t> → </a:t>
            </a:r>
            <a:r>
              <a:rPr lang="as-IN" dirty="0"/>
              <a:t>প্রতিটি পাতায় দুইটা লেখা → একটু কম টিকে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TLC/QLC</a:t>
            </a:r>
            <a:r>
              <a:rPr lang="en-US" dirty="0"/>
              <a:t> → </a:t>
            </a:r>
            <a:r>
              <a:rPr lang="as-IN" dirty="0"/>
              <a:t>পাতায় অনেক লেখা → পাতাগুলো দ্রুত ছিঁড়ে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Wear leveling</a:t>
            </a:r>
            <a:r>
              <a:rPr lang="en-US" dirty="0"/>
              <a:t> → </a:t>
            </a:r>
            <a:r>
              <a:rPr lang="as-IN" dirty="0"/>
              <a:t>পুরনো পাতায় কম লেখা রাখো, নতুন পাতায় বেশি লেখা → খাতা </a:t>
            </a:r>
            <a:r>
              <a:rPr lang="en-US" dirty="0"/>
              <a:t>balanced </a:t>
            </a:r>
            <a:r>
              <a:rPr lang="as-IN" dirty="0"/>
              <a:t>থাকে</a:t>
            </a:r>
          </a:p>
          <a:p>
            <a:r>
              <a:rPr lang="as-IN" dirty="0"/>
              <a:t>এইভাবে </a:t>
            </a:r>
            <a:r>
              <a:rPr lang="en-US" dirty="0"/>
              <a:t>flash memory </a:t>
            </a:r>
            <a:r>
              <a:rPr lang="as-IN" dirty="0"/>
              <a:t>কাজ করে — </a:t>
            </a:r>
            <a:r>
              <a:rPr lang="en-US" dirty="0"/>
              <a:t>storage vs endurance trade-off </a:t>
            </a:r>
            <a:r>
              <a:rPr lang="as-IN" dirty="0"/>
              <a:t>এর উপর ভিত্তি করে।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8207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95653"/>
            <a:ext cx="6128633" cy="522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6E4D16-86A6-4246-97AC-0F776BBB3515}"/>
              </a:ext>
            </a:extLst>
          </p:cNvPr>
          <p:cNvSpPr txBox="1"/>
          <p:nvPr/>
        </p:nvSpPr>
        <p:spPr>
          <a:xfrm>
            <a:off x="5573025" y="2105001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Volatile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16ABD-C9C1-4741-AFF4-DBFEC134E3EF}"/>
              </a:ext>
            </a:extLst>
          </p:cNvPr>
          <p:cNvSpPr txBox="1"/>
          <p:nvPr/>
        </p:nvSpPr>
        <p:spPr>
          <a:xfrm>
            <a:off x="5573026" y="2653179"/>
            <a:ext cx="25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Non Volatile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A62407-1253-44EE-8019-6A0A0E34B5D1}"/>
              </a:ext>
            </a:extLst>
          </p:cNvPr>
          <p:cNvCxnSpPr>
            <a:cxnSpLocks/>
          </p:cNvCxnSpPr>
          <p:nvPr/>
        </p:nvCxnSpPr>
        <p:spPr bwMode="auto">
          <a:xfrm>
            <a:off x="5489002" y="2550695"/>
            <a:ext cx="3410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671574" y="135379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Primary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9798C-B0EA-4A8F-BF87-672E9F57AB23}"/>
              </a:ext>
            </a:extLst>
          </p:cNvPr>
          <p:cNvSpPr txBox="1"/>
          <p:nvPr/>
        </p:nvSpPr>
        <p:spPr>
          <a:xfrm>
            <a:off x="6740247" y="531953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Tertiary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99318-E40A-4361-8B74-4071F394D616}"/>
              </a:ext>
            </a:extLst>
          </p:cNvPr>
          <p:cNvSpPr txBox="1"/>
          <p:nvPr/>
        </p:nvSpPr>
        <p:spPr>
          <a:xfrm>
            <a:off x="6626543" y="3430793"/>
            <a:ext cx="23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Secondary Storage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436A8-1EE2-41DB-B341-AF98E229945B}"/>
              </a:ext>
            </a:extLst>
          </p:cNvPr>
          <p:cNvCxnSpPr/>
          <p:nvPr/>
        </p:nvCxnSpPr>
        <p:spPr bwMode="auto">
          <a:xfrm>
            <a:off x="6464362" y="4600475"/>
            <a:ext cx="23651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72196" y="13481"/>
            <a:ext cx="8286161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Performance Metrics (SSD–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এর পারফরম্যান্স কীভাবে মাপা হয়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1. Random Read/Write per Second (IOPS)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IOPS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মানে হলো 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প্রতি সেকেন্ডে কতগুলো ছোট ডাটা অপারেশন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(read/write)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SSD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করতে পারে।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KB Random Read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সাধারণত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10,000 IOPS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মানে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প্রতি সেকেন্ডে ১০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০০০ বার ৪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KB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ডাটা পড়তে পারে।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KB Random Write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সাধারণত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40,000 IOPS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মানে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লেখা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(write)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সাধারণত আরও দ্রুত হতে পারে।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6452" y="1822817"/>
            <a:ext cx="8286161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2. Parallel Read Support (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একসাথে অনেক রিকোয়েস্ট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একসাথে অনেক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read/write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করতে পারে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(parallel processing)</a:t>
            </a:r>
            <a:r>
              <a:rPr kumimoji="0" lang="hi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Mangal"/>
              </a:rPr>
              <a:t>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 Depth (QD-32)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মানে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👉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একই সময়ে 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৩২টা রিকোয়েস্ট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পাঠানো হচ্ছে।</a:t>
            </a:r>
            <a:endParaRPr kumimoji="0" lang="en-US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4 KB Read: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SATA SSD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100,000 IOPS (QD-32)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NVMe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PCIe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350,000 IOPS (QD-32)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🔥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NVMe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অনেক দ্রুত কারণ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PCIe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বাস ব্যবহার করে।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4 KB Write: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100,000 IOPS (QD-32)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কিছু মডেলে এর থেকেও বেশি হতে পারে।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6452" y="4315806"/>
            <a:ext cx="8286161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3. Sequential Read/Write (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বড় ফাইল কপি করার স্পিড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এখানে বড় ডাটা ধারাবাহিকভাবে পড়া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/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লেখা হয়।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SATA3 SSD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400 MB/sec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NVMe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PCIe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SSD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≈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– 3 GB/sec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🚀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অনেক দ্রুত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ভিডিও এডিটিং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বড় ফাইল ট্রান্সফার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6451" y="5508093"/>
            <a:ext cx="828616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4. Hybrid Disk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 disk = SSD + HDD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অল্প পরিমাণ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flash (SSD cache)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বড় আকারের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magnetic disk (HDD)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বারবার ব্যবহার হওয়া ডাটা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SSD-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তে থাকে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→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স্পিড বাড়ে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সস্তা কিন্তু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pure SSD-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এর মতো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fast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না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71165" y="5677370"/>
            <a:ext cx="828616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🔑 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এক লাইনে সারাংশ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</a:t>
            </a: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কাজ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(database, OS)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IOPS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গুরুত্বপূর্ণ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বড় ফাইল কপি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MB/sec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বা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GB/sec 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গুরুত্বপূর্ণ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NVMe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 SATA &gt; HDD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bn-IN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পারফরম্যান্স অনুযায়ী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3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3D-XPoint memory technology pioneered by Intel</a:t>
            </a:r>
          </a:p>
          <a:p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/>
            <a:r>
              <a:rPr lang="en-IN" dirty="0"/>
              <a:t>SSD interface shipped from 2017</a:t>
            </a:r>
          </a:p>
          <a:p>
            <a:pPr lvl="2"/>
            <a:r>
              <a:rPr lang="en-IN" dirty="0"/>
              <a:t>Allows lower latency than flash SSDs</a:t>
            </a:r>
          </a:p>
          <a:p>
            <a:pPr lvl="1"/>
            <a:r>
              <a:rPr lang="en-IN" dirty="0"/>
              <a:t>Non-volatile memory interface announced in 2018</a:t>
            </a:r>
          </a:p>
          <a:p>
            <a:pPr lvl="2"/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2363"/>
            <a:ext cx="8377238" cy="53609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The chance that some disk out of a set of </a:t>
            </a:r>
            <a:r>
              <a:rPr lang="en-US" altLang="en-US" i="1" dirty="0">
                <a:solidFill>
                  <a:srgbClr val="FF0000"/>
                </a:solidFill>
              </a:rPr>
              <a:t>N</a:t>
            </a:r>
            <a:r>
              <a:rPr lang="en-US" altLang="en-US" dirty="0">
                <a:solidFill>
                  <a:srgbClr val="FF0000"/>
                </a:solidFill>
              </a:rPr>
              <a:t> disks will fail is much higher than the chance that a specific single disk will fail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/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0003" y="79517"/>
            <a:ext cx="85548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RAID </a:t>
            </a:r>
            <a:r>
              <a:rPr lang="as-IN" b="1" dirty="0"/>
              <a:t>কী?</a:t>
            </a:r>
          </a:p>
          <a:p>
            <a:r>
              <a:rPr lang="en-US" b="1" dirty="0"/>
              <a:t>RAID = Redundant Arrays of Independent Disks</a:t>
            </a:r>
            <a:endParaRPr lang="en-US" dirty="0"/>
          </a:p>
          <a:p>
            <a:r>
              <a:rPr lang="as-IN" dirty="0"/>
              <a:t>মানে </a:t>
            </a:r>
            <a:r>
              <a:rPr lang="en-US" dirty="0"/>
              <a:t>👉</a:t>
            </a:r>
            <a:br>
              <a:rPr lang="en-US" dirty="0"/>
            </a:br>
            <a:r>
              <a:rPr lang="as-IN" b="1" dirty="0"/>
              <a:t>একাধিক ডিস্ক একসাথে ব্যবহার করে এমনভাবে সাজানো</a:t>
            </a:r>
            <a:r>
              <a:rPr lang="as-IN" dirty="0"/>
              <a:t>, যেন সিস্টেমে </a:t>
            </a:r>
            <a:r>
              <a:rPr lang="as-IN" b="1" dirty="0"/>
              <a:t>একটা বড় ডিস্কের মতো দেখায়</a:t>
            </a:r>
            <a:r>
              <a:rPr lang="as-IN" dirty="0"/>
              <a:t>।</a:t>
            </a:r>
          </a:p>
        </p:txBody>
      </p:sp>
      <p:sp>
        <p:nvSpPr>
          <p:cNvPr id="3" name="Rectangle 2"/>
          <p:cNvSpPr/>
          <p:nvPr/>
        </p:nvSpPr>
        <p:spPr>
          <a:xfrm>
            <a:off x="740002" y="1402956"/>
            <a:ext cx="54439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🔹 RAID </a:t>
            </a:r>
            <a:r>
              <a:rPr lang="as-IN" b="1" dirty="0"/>
              <a:t>কেন ব্যবহার করা হয়?</a:t>
            </a:r>
          </a:p>
          <a:p>
            <a:r>
              <a:rPr lang="en-US" b="1" dirty="0"/>
              <a:t>✅ 1. High Capacity (</a:t>
            </a:r>
            <a:r>
              <a:rPr lang="as-IN" b="1" dirty="0"/>
              <a:t>বেশি স্টোরেজ)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অনেকগুলো ডিস্ক একসাথে ব্যবহার করা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ফলে মোট স্টোরেজ ক্ষমতা অনেক বেড়ে যায়</a:t>
            </a:r>
          </a:p>
        </p:txBody>
      </p:sp>
      <p:sp>
        <p:nvSpPr>
          <p:cNvPr id="4" name="Rectangle 3"/>
          <p:cNvSpPr/>
          <p:nvPr/>
        </p:nvSpPr>
        <p:spPr>
          <a:xfrm>
            <a:off x="815418" y="2406651"/>
            <a:ext cx="6066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✅ 2. High Speed (</a:t>
            </a:r>
            <a:r>
              <a:rPr lang="as-IN" b="1" dirty="0"/>
              <a:t>বেশি গতি)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ডাটা একসাথে একাধিক ডিস্কে পড়া/লেখা হয় (</a:t>
            </a:r>
            <a:r>
              <a:rPr lang="en-US" dirty="0"/>
              <a:t>parallel)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তাই </a:t>
            </a:r>
            <a:r>
              <a:rPr lang="en-US" b="1" dirty="0"/>
              <a:t>read/write </a:t>
            </a:r>
            <a:r>
              <a:rPr lang="as-IN" b="1" dirty="0"/>
              <a:t>স্পিড বেড়ে যায়</a:t>
            </a:r>
            <a:endParaRPr lang="as-IN" dirty="0"/>
          </a:p>
        </p:txBody>
      </p:sp>
      <p:sp>
        <p:nvSpPr>
          <p:cNvPr id="5" name="Rectangle 4"/>
          <p:cNvSpPr/>
          <p:nvPr/>
        </p:nvSpPr>
        <p:spPr>
          <a:xfrm>
            <a:off x="815418" y="3175915"/>
            <a:ext cx="6235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✅ 3. High Reliability (</a:t>
            </a:r>
            <a:r>
              <a:rPr lang="as-IN" b="1" dirty="0"/>
              <a:t>ডাটা নিরাপদ)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ডাটা </a:t>
            </a:r>
            <a:r>
              <a:rPr lang="en-US" b="1" dirty="0"/>
              <a:t>redundant </a:t>
            </a:r>
            <a:r>
              <a:rPr lang="as-IN" b="1" dirty="0"/>
              <a:t>ভাবে রাখা হয়</a:t>
            </a:r>
            <a:r>
              <a:rPr lang="as-IN" dirty="0"/>
              <a:t> (একই ডাটার কপি / </a:t>
            </a:r>
            <a:r>
              <a:rPr lang="en-US" dirty="0"/>
              <a:t>parity)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কোনো </a:t>
            </a:r>
            <a:r>
              <a:rPr lang="as-IN" b="1" dirty="0"/>
              <a:t>একটা ডিস্ক নষ্ট হলেও ডাটা হারায় না</a:t>
            </a:r>
            <a:endParaRPr lang="as-IN" dirty="0"/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নষ্ট ডিস্ক থেকেও ডাটা </a:t>
            </a:r>
            <a:r>
              <a:rPr lang="en-US" b="1" dirty="0"/>
              <a:t>recover </a:t>
            </a:r>
            <a:r>
              <a:rPr lang="as-IN" b="1" dirty="0"/>
              <a:t>করা যায়</a:t>
            </a:r>
            <a:endParaRPr lang="as-IN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46755" y="50223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কেন 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RAID </a:t>
            </a:r>
            <a:r>
              <a:rPr kumimoji="0" lang="bn-I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দরকার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? (</a:t>
            </a:r>
            <a:r>
              <a:rPr kumimoji="0" lang="bn-I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লাল লাইনের ব্যাখ্যা</a:t>
            </a: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)</a:t>
            </a:r>
            <a:endParaRPr kumimoji="0" lang="en-US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অনেকগুলো ডিস্ক থাকলে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,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</a:br>
            <a:r>
              <a:rPr kumimoji="0" lang="bn-I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যেকোনো একটা ডিস্ক নষ্ট হওয়ার সম্ভাবনা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একক ডিস্কের তুলনায় </a:t>
            </a:r>
            <a:r>
              <a:rPr kumimoji="0" lang="bn-I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অনেক বেশি</a:t>
            </a: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হয়।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মানে ধরো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১টা ডিস্ক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→ </a:t>
            </a: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নষ্ট হওয়ার চান্স কম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১০০টা ডিস্ক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→ </a:t>
            </a:r>
            <a:r>
              <a:rPr kumimoji="0" lang="bn-I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যেকোনো একটা নষ্ট হওয়ার চান্স অনেক বেশি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😬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2008" y="1875934"/>
            <a:ext cx="2300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CSR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0433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1345" y="888536"/>
            <a:ext cx="72162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MTTF </a:t>
            </a:r>
            <a:r>
              <a:rPr lang="as-IN" b="1" dirty="0"/>
              <a:t>উদাহরণ (খুব গুরুত্বপূর্ণ)</a:t>
            </a:r>
          </a:p>
          <a:p>
            <a:r>
              <a:rPr lang="en-US" b="1" dirty="0"/>
              <a:t>MTTF = Mean Time To Failure</a:t>
            </a:r>
            <a:r>
              <a:rPr lang="en-US" dirty="0"/>
              <a:t/>
            </a:r>
            <a:br>
              <a:rPr lang="en-US" dirty="0"/>
            </a:br>
            <a:r>
              <a:rPr lang="as-IN" dirty="0"/>
              <a:t>মানে: গড়ে কত সময় পরে ডিস্ক নষ্ট হয়</a:t>
            </a:r>
          </a:p>
          <a:p>
            <a:r>
              <a:rPr lang="as-IN" b="1" dirty="0"/>
              <a:t>উদাহরণ: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১টা ডিস্কের </a:t>
            </a:r>
            <a:r>
              <a:rPr lang="en-US" dirty="0"/>
              <a:t>MTTF = </a:t>
            </a:r>
            <a:r>
              <a:rPr lang="en-US" b="1" dirty="0"/>
              <a:t>100,000 </a:t>
            </a:r>
            <a:r>
              <a:rPr lang="as-IN" b="1" dirty="0"/>
              <a:t>ঘণ্টা</a:t>
            </a:r>
            <a:r>
              <a:rPr lang="as-IN" dirty="0"/>
              <a:t> (~১১ বছর)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সিস্টেমে আছে </a:t>
            </a:r>
            <a:r>
              <a:rPr lang="as-IN" b="1" dirty="0"/>
              <a:t>100টা ডিস্ক</a:t>
            </a:r>
            <a:endParaRPr lang="as-IN" dirty="0"/>
          </a:p>
          <a:p>
            <a:r>
              <a:rPr lang="en-US" dirty="0"/>
              <a:t>👉 </a:t>
            </a:r>
            <a:r>
              <a:rPr lang="as-IN" dirty="0"/>
              <a:t>তাহলে পুরো সিস্টেমের </a:t>
            </a:r>
            <a:r>
              <a:rPr lang="en-US" dirty="0"/>
              <a:t>MTTF ≈ </a:t>
            </a:r>
            <a:r>
              <a:rPr lang="en-US" b="1" dirty="0"/>
              <a:t>1000 </a:t>
            </a:r>
            <a:r>
              <a:rPr lang="as-IN" b="1" dirty="0"/>
              <a:t>ঘণ্টা</a:t>
            </a:r>
            <a:r>
              <a:rPr lang="as-IN" dirty="0"/>
              <a:t> (~৪১ দিন)</a:t>
            </a:r>
          </a:p>
          <a:p>
            <a:r>
              <a:rPr lang="en-US" dirty="0"/>
              <a:t>🔑 </a:t>
            </a:r>
            <a:r>
              <a:rPr lang="as-IN" dirty="0"/>
              <a:t>কারণ: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১০০টা ডিস্ক → যেকোনো একটা দ্রুত নষ্ট হবেই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1344" y="3330640"/>
            <a:ext cx="66694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b="1" dirty="0"/>
              <a:t>তাই কী দরকার?</a:t>
            </a:r>
          </a:p>
          <a:p>
            <a:r>
              <a:rPr lang="en-US" dirty="0"/>
              <a:t>👉 </a:t>
            </a:r>
            <a:r>
              <a:rPr lang="en-US" b="1" dirty="0"/>
              <a:t>Redundancy techniques </a:t>
            </a:r>
            <a:r>
              <a:rPr lang="as-IN" b="1" dirty="0"/>
              <a:t>খুবই জরুরি</a:t>
            </a:r>
            <a:endParaRPr lang="as-IN" dirty="0"/>
          </a:p>
          <a:p>
            <a:r>
              <a:rPr lang="as-IN" dirty="0"/>
              <a:t>মানে: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ডাটার কপি রাখা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parity </a:t>
            </a:r>
            <a:r>
              <a:rPr lang="as-IN" dirty="0"/>
              <a:t>ব্যবহার করা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RAID </a:t>
            </a:r>
            <a:r>
              <a:rPr lang="as-IN" dirty="0"/>
              <a:t>ব্যবহার করা</a:t>
            </a:r>
          </a:p>
          <a:p>
            <a:r>
              <a:rPr lang="as-IN" dirty="0"/>
              <a:t>যাতে: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ডিস্ক নষ্ট হলেও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/>
              <a:t>ডাটা লস না হয়</a:t>
            </a:r>
            <a:endParaRPr lang="as-I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11344" y="5605954"/>
            <a:ext cx="52148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n-I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 লাইনে মনে রাখার ট্রিক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(Exam Tip):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RAID = Speed + Capacity + Reliability (using multiple disks)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9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112" y="184898"/>
            <a:ext cx="8347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Redundancy: Reliability </a:t>
            </a:r>
            <a:r>
              <a:rPr lang="as-IN" b="1" dirty="0"/>
              <a:t>বাড়ানোর কৌশল</a:t>
            </a:r>
          </a:p>
          <a:p>
            <a:r>
              <a:rPr lang="en-US" b="1" dirty="0"/>
              <a:t>Redundancy</a:t>
            </a:r>
            <a:r>
              <a:rPr lang="en-US" dirty="0"/>
              <a:t> </a:t>
            </a:r>
            <a:r>
              <a:rPr lang="as-IN" dirty="0"/>
              <a:t>মানে অতিরিক্ত ডেটা রাখা — যাতে মূল ডেটা হারিয়ে গেলেও পুনরুদ্ধার করা যায়।</a:t>
            </a:r>
          </a:p>
          <a:p>
            <a:r>
              <a:rPr lang="en-US" b="1" dirty="0"/>
              <a:t>🔹 Mirroring (Shadowing)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353237"/>
              </p:ext>
            </p:extLst>
          </p:nvPr>
        </p:nvGraphicFramePr>
        <p:xfrm>
          <a:off x="606998" y="1015895"/>
          <a:ext cx="5096218" cy="16306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48109">
                  <a:extLst>
                    <a:ext uri="{9D8B030D-6E8A-4147-A177-3AD203B41FA5}">
                      <a16:colId xmlns:a16="http://schemas.microsoft.com/office/drawing/2014/main" val="3714025553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1391755614"/>
                    </a:ext>
                  </a:extLst>
                </a:gridCol>
              </a:tblGrid>
              <a:tr h="241084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92567"/>
                  </a:ext>
                </a:extLst>
              </a:tr>
              <a:tr h="42189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Duplicate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প্রতিটি </a:t>
                      </a:r>
                      <a:r>
                        <a:rPr lang="en-US" sz="1100">
                          <a:effectLst/>
                        </a:rPr>
                        <a:t>logical disk → </a:t>
                      </a:r>
                      <a:r>
                        <a:rPr lang="as-IN" sz="1100">
                          <a:effectLst/>
                        </a:rPr>
                        <a:t>দুইটা </a:t>
                      </a:r>
                      <a:r>
                        <a:rPr lang="en-US" sz="1100">
                          <a:effectLst/>
                        </a:rPr>
                        <a:t>physical disk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764443"/>
                  </a:ext>
                </a:extLst>
              </a:tr>
              <a:tr h="24108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Write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দুই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 একসাথে লেখা 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283721"/>
                  </a:ext>
                </a:extLst>
              </a:tr>
              <a:tr h="24108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যেকোনো </a:t>
                      </a:r>
                      <a:r>
                        <a:rPr lang="en-US" sz="1100">
                          <a:effectLst/>
                        </a:rPr>
                        <a:t>disk </a:t>
                      </a:r>
                      <a:r>
                        <a:rPr lang="as-IN" sz="1100">
                          <a:effectLst/>
                        </a:rPr>
                        <a:t>থেকে পড়া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551889"/>
                  </a:ext>
                </a:extLst>
              </a:tr>
              <a:tr h="42189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Failure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একটা </a:t>
                      </a:r>
                      <a:r>
                        <a:rPr lang="en-US" sz="1100" dirty="0">
                          <a:effectLst/>
                        </a:rPr>
                        <a:t>disk </a:t>
                      </a:r>
                      <a:r>
                        <a:rPr lang="as-IN" sz="1100" dirty="0">
                          <a:effectLst/>
                        </a:rPr>
                        <a:t>নষ্ট হলেও অন্যটা থেকে ডেটা পাওয়া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59393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20829" y="2726201"/>
            <a:ext cx="790673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Data loss </a:t>
            </a:r>
            <a:r>
              <a:rPr lang="as-IN" sz="1100" dirty="0"/>
              <a:t>হবে কেবল তখনই যদি </a:t>
            </a:r>
            <a:r>
              <a:rPr lang="as-IN" sz="1100" b="1" dirty="0"/>
              <a:t>দুইটা </a:t>
            </a:r>
            <a:r>
              <a:rPr lang="en-US" sz="1100" b="1" dirty="0"/>
              <a:t>disk </a:t>
            </a:r>
            <a:r>
              <a:rPr lang="as-IN" sz="1100" b="1" dirty="0"/>
              <a:t>একসাথে </a:t>
            </a:r>
            <a:r>
              <a:rPr lang="en-US" sz="1100" b="1" dirty="0"/>
              <a:t>fail </a:t>
            </a:r>
            <a:r>
              <a:rPr lang="as-IN" sz="1100" b="1" dirty="0"/>
              <a:t>করে</a:t>
            </a:r>
            <a:r>
              <a:rPr lang="as-IN" sz="1100" dirty="0"/>
              <a:t> — যা খুব </a:t>
            </a:r>
            <a:r>
              <a:rPr lang="en-US" sz="1100" dirty="0"/>
              <a:t>rare</a:t>
            </a:r>
          </a:p>
          <a:p>
            <a:r>
              <a:rPr lang="en-US" sz="1100" b="1" dirty="0"/>
              <a:t>🔥 Exception: Dependent Failure Modes</a:t>
            </a:r>
          </a:p>
          <a:p>
            <a:r>
              <a:rPr lang="as-IN" sz="1100" dirty="0"/>
              <a:t>যেমন: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Fire 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Building collapse 🏢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Power surge ⚡</a:t>
            </a:r>
          </a:p>
          <a:p>
            <a:r>
              <a:rPr lang="en-US" sz="1100" dirty="0"/>
              <a:t>👉 </a:t>
            </a:r>
            <a:r>
              <a:rPr lang="as-IN" sz="1100" dirty="0"/>
              <a:t>এইগুলোতে </a:t>
            </a:r>
            <a:r>
              <a:rPr lang="en-US" sz="1100" dirty="0"/>
              <a:t>mirror disk-</a:t>
            </a:r>
            <a:r>
              <a:rPr lang="as-IN" sz="1100" dirty="0"/>
              <a:t>ও একসাথে নষ্ট হতে পারে</a:t>
            </a:r>
          </a:p>
          <a:p>
            <a:r>
              <a:rPr lang="en-US" sz="1100" b="1" dirty="0"/>
              <a:t>⏱️ Mean Time to Data Loss (MTTDL)</a:t>
            </a:r>
          </a:p>
          <a:p>
            <a:r>
              <a:rPr lang="en-US" sz="1100" dirty="0"/>
              <a:t>MTTDL = MTTF × MTTR</a:t>
            </a:r>
            <a:endParaRPr lang="en-US" sz="1100" dirty="0"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830467"/>
              </p:ext>
            </p:extLst>
          </p:nvPr>
        </p:nvGraphicFramePr>
        <p:xfrm>
          <a:off x="520829" y="4342028"/>
          <a:ext cx="7661274" cy="117344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3901021788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918888314"/>
                    </a:ext>
                  </a:extLst>
                </a:gridCol>
              </a:tblGrid>
              <a:tr h="18287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মানে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30014"/>
                  </a:ext>
                </a:extLst>
              </a:tr>
              <a:tr h="45718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MTTF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Mean Time To Failure → </a:t>
                      </a:r>
                      <a:r>
                        <a:rPr lang="as-IN" sz="1100">
                          <a:effectLst/>
                        </a:rPr>
                        <a:t>এক </a:t>
                      </a:r>
                      <a:r>
                        <a:rPr lang="en-US" sz="1100">
                          <a:effectLst/>
                        </a:rPr>
                        <a:t>disk </a:t>
                      </a:r>
                      <a:r>
                        <a:rPr lang="as-IN" sz="1100">
                          <a:effectLst/>
                        </a:rPr>
                        <a:t>কত ঘন্টা পর </a:t>
                      </a:r>
                      <a:r>
                        <a:rPr lang="en-US" sz="1100">
                          <a:effectLst/>
                        </a:rPr>
                        <a:t>fail </a:t>
                      </a:r>
                      <a:r>
                        <a:rPr lang="as-IN" sz="1100">
                          <a:effectLst/>
                        </a:rPr>
                        <a:t>করে (</a:t>
                      </a:r>
                      <a:r>
                        <a:rPr lang="en-US" sz="1100">
                          <a:effectLst/>
                        </a:rPr>
                        <a:t>e.g. 100,000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899931"/>
                  </a:ext>
                </a:extLst>
              </a:tr>
              <a:tr h="45718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MTTR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Mean Time To Repair → fail </a:t>
                      </a:r>
                      <a:r>
                        <a:rPr lang="as-IN" sz="1100" dirty="0">
                          <a:effectLst/>
                        </a:rPr>
                        <a:t>হওয়ার পর ঠিক করতে যত সময় লাগে (</a:t>
                      </a:r>
                      <a:r>
                        <a:rPr lang="en-US" sz="1100" dirty="0">
                          <a:effectLst/>
                        </a:rPr>
                        <a:t>e.g. 10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947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4498" y="5665467"/>
            <a:ext cx="9089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MTTDL = 100,000 × 500 = </a:t>
            </a:r>
            <a:r>
              <a:rPr lang="en-US" b="1" dirty="0"/>
              <a:t>500 million hours ≈ 57,000 years</a:t>
            </a:r>
            <a:r>
              <a:rPr lang="en-US" dirty="0"/>
              <a:t> (assuming no dependent failure)</a:t>
            </a:r>
          </a:p>
        </p:txBody>
      </p:sp>
    </p:spTree>
    <p:extLst>
      <p:ext uri="{BB962C8B-B14F-4D97-AF65-F5344CB8AC3E}">
        <p14:creationId xmlns:p14="http://schemas.microsoft.com/office/powerpoint/2010/main" val="207086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4718" y="816365"/>
            <a:ext cx="8399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Mnemonic:</a:t>
            </a:r>
          </a:p>
          <a:p>
            <a:r>
              <a:rPr lang="en-US" b="1" dirty="0"/>
              <a:t>"Mirror Writes, Read Either, Rare Loss"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Mirror</a:t>
            </a:r>
            <a:r>
              <a:rPr lang="en-US" dirty="0"/>
              <a:t> → </a:t>
            </a:r>
            <a:r>
              <a:rPr lang="as-IN" dirty="0"/>
              <a:t>দুই </a:t>
            </a:r>
            <a:r>
              <a:rPr lang="en-US" dirty="0"/>
              <a:t>disk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Writes</a:t>
            </a:r>
            <a:r>
              <a:rPr lang="en-US" dirty="0"/>
              <a:t> → </a:t>
            </a:r>
            <a:r>
              <a:rPr lang="as-IN" dirty="0"/>
              <a:t>দুই জায়গায় একসাথে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Read Either</a:t>
            </a:r>
            <a:r>
              <a:rPr lang="en-US" dirty="0"/>
              <a:t> → </a:t>
            </a:r>
            <a:r>
              <a:rPr lang="as-IN" dirty="0"/>
              <a:t>যেকোনো </a:t>
            </a:r>
            <a:r>
              <a:rPr lang="en-US" dirty="0"/>
              <a:t>disk </a:t>
            </a:r>
            <a:r>
              <a:rPr lang="as-IN" dirty="0"/>
              <a:t>থেকে পড়া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Rare Loss</a:t>
            </a:r>
            <a:r>
              <a:rPr lang="en-US" dirty="0"/>
              <a:t> → </a:t>
            </a:r>
            <a:r>
              <a:rPr lang="as-IN" dirty="0"/>
              <a:t>দুইটা একসাথে </a:t>
            </a:r>
            <a:r>
              <a:rPr lang="en-US" dirty="0"/>
              <a:t>fail </a:t>
            </a:r>
            <a:r>
              <a:rPr lang="as-IN" dirty="0"/>
              <a:t>না হলে </a:t>
            </a:r>
            <a:r>
              <a:rPr lang="en-US" dirty="0"/>
              <a:t>loss </a:t>
            </a:r>
            <a:r>
              <a:rPr lang="as-IN" dirty="0"/>
              <a:t>হয় না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mirroring-</a:t>
            </a:r>
            <a:r>
              <a:rPr lang="as-IN" dirty="0"/>
              <a:t>এর </a:t>
            </a:r>
            <a:r>
              <a:rPr lang="en-US" dirty="0"/>
              <a:t>core logic </a:t>
            </a:r>
            <a:r>
              <a:rPr lang="as-IN" dirty="0"/>
              <a:t>সহজে মনে রাখতে পারবি।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</a:t>
            </a:r>
            <a:r>
              <a:rPr lang="en-US" dirty="0"/>
              <a:t>diary </a:t>
            </a:r>
            <a:r>
              <a:rPr lang="as-IN" dirty="0"/>
              <a:t>লিখছো: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Mirroring</a:t>
            </a:r>
            <a:r>
              <a:rPr lang="en-US" dirty="0"/>
              <a:t> → </a:t>
            </a:r>
            <a:r>
              <a:rPr lang="as-IN" dirty="0"/>
              <a:t>একই লেখা দুইটা </a:t>
            </a:r>
            <a:r>
              <a:rPr lang="en-US" dirty="0"/>
              <a:t>diary-</a:t>
            </a:r>
            <a:r>
              <a:rPr lang="as-IN" dirty="0"/>
              <a:t>তে রাখছো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Write</a:t>
            </a:r>
            <a:r>
              <a:rPr lang="en-US" dirty="0"/>
              <a:t> → </a:t>
            </a:r>
            <a:r>
              <a:rPr lang="as-IN" dirty="0"/>
              <a:t>দুইটা </a:t>
            </a:r>
            <a:r>
              <a:rPr lang="en-US" dirty="0"/>
              <a:t>diary-</a:t>
            </a:r>
            <a:r>
              <a:rPr lang="as-IN" dirty="0"/>
              <a:t>তে একসাথে লিখছো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Read</a:t>
            </a:r>
            <a:r>
              <a:rPr lang="en-US" dirty="0"/>
              <a:t> → </a:t>
            </a:r>
            <a:r>
              <a:rPr lang="as-IN" dirty="0"/>
              <a:t>যেকোনো </a:t>
            </a:r>
            <a:r>
              <a:rPr lang="en-US" dirty="0"/>
              <a:t>diary </a:t>
            </a:r>
            <a:r>
              <a:rPr lang="as-IN" dirty="0"/>
              <a:t>থেকে পড়তে পারো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Failure</a:t>
            </a:r>
            <a:r>
              <a:rPr lang="en-US" dirty="0"/>
              <a:t> → </a:t>
            </a:r>
            <a:r>
              <a:rPr lang="as-IN" dirty="0"/>
              <a:t>একটা </a:t>
            </a:r>
            <a:r>
              <a:rPr lang="en-US" dirty="0"/>
              <a:t>diary </a:t>
            </a:r>
            <a:r>
              <a:rPr lang="as-IN" dirty="0"/>
              <a:t>ভিজে গেলে অন্যটা থেকে </a:t>
            </a:r>
            <a:r>
              <a:rPr lang="en-US" dirty="0"/>
              <a:t>recover </a:t>
            </a:r>
            <a:r>
              <a:rPr lang="as-IN" dirty="0"/>
              <a:t>করা যাবে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Exception</a:t>
            </a:r>
            <a:r>
              <a:rPr lang="en-US" dirty="0"/>
              <a:t> → </a:t>
            </a:r>
            <a:r>
              <a:rPr lang="as-IN" dirty="0"/>
              <a:t>যদি </a:t>
            </a:r>
            <a:r>
              <a:rPr lang="en-US" dirty="0"/>
              <a:t>flood </a:t>
            </a:r>
            <a:r>
              <a:rPr lang="as-IN" dirty="0"/>
              <a:t>হয় আর দুইটা </a:t>
            </a:r>
            <a:r>
              <a:rPr lang="en-US" dirty="0"/>
              <a:t>diary-</a:t>
            </a:r>
            <a:r>
              <a:rPr lang="as-IN" dirty="0"/>
              <a:t>ই ভেসে যায় — তখনই </a:t>
            </a:r>
            <a:r>
              <a:rPr lang="en-US" dirty="0"/>
              <a:t>loss</a:t>
            </a:r>
          </a:p>
          <a:p>
            <a:r>
              <a:rPr lang="as-IN" dirty="0"/>
              <a:t>এইভাবে </a:t>
            </a:r>
            <a:r>
              <a:rPr lang="en-US" dirty="0"/>
              <a:t>redundancy </a:t>
            </a:r>
            <a:r>
              <a:rPr lang="as-IN" dirty="0"/>
              <a:t>কাজ করে — </a:t>
            </a:r>
            <a:r>
              <a:rPr lang="en-US" dirty="0"/>
              <a:t>reliability </a:t>
            </a:r>
            <a:r>
              <a:rPr lang="as-IN" dirty="0"/>
              <a:t>বাড়াতে, </a:t>
            </a:r>
            <a:r>
              <a:rPr lang="en-US" dirty="0"/>
              <a:t>risk </a:t>
            </a:r>
            <a:r>
              <a:rPr lang="as-IN" dirty="0"/>
              <a:t>কমাতে।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40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75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Hierarchy: Access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455292" y="1171206"/>
            <a:ext cx="19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1-5 nanoseconds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64B3A-F522-4BE8-A1E3-F790023FAAD3}"/>
              </a:ext>
            </a:extLst>
          </p:cNvPr>
          <p:cNvSpPr txBox="1"/>
          <p:nvPr/>
        </p:nvSpPr>
        <p:spPr>
          <a:xfrm>
            <a:off x="6426786" y="2006513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60-100  nanoseconds</a:t>
            </a:r>
            <a:br>
              <a:rPr lang="en-IN" b="1" dirty="0"/>
            </a:br>
            <a:r>
              <a:rPr lang="en-IN" b="1" dirty="0"/>
              <a:t>    cache-line-at-a-time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A507D-D7C2-4CAF-8B54-DC84022BDB4B}"/>
              </a:ext>
            </a:extLst>
          </p:cNvPr>
          <p:cNvSpPr txBox="1"/>
          <p:nvPr/>
        </p:nvSpPr>
        <p:spPr>
          <a:xfrm>
            <a:off x="6381066" y="296721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20-100  microseconds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8EAA5-5DB1-4A75-BC33-6CC15ABB84FF}"/>
              </a:ext>
            </a:extLst>
          </p:cNvPr>
          <p:cNvSpPr txBox="1"/>
          <p:nvPr/>
        </p:nvSpPr>
        <p:spPr>
          <a:xfrm>
            <a:off x="6403926" y="387684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5-10 milliseconds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EAD30-1DC1-47BF-905E-2CCCF9C1DF48}"/>
              </a:ext>
            </a:extLst>
          </p:cNvPr>
          <p:cNvSpPr txBox="1"/>
          <p:nvPr/>
        </p:nvSpPr>
        <p:spPr>
          <a:xfrm>
            <a:off x="6459305" y="493017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100+ milliseconds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7691-C406-440F-99A6-25D06CB8B354}"/>
              </a:ext>
            </a:extLst>
          </p:cNvPr>
          <p:cNvSpPr txBox="1"/>
          <p:nvPr/>
        </p:nvSpPr>
        <p:spPr>
          <a:xfrm>
            <a:off x="6492464" y="589253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10-100 seconds or more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3945AB1-7BFA-408A-A882-E65E592F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84767"/>
            <a:ext cx="6128633" cy="52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/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/>
            <a:r>
              <a:rPr lang="en-US" altLang="en-US" dirty="0"/>
              <a:t>Each access can read data at eight times the rate of a single disk.</a:t>
            </a:r>
          </a:p>
          <a:p>
            <a:pPr lvl="1"/>
            <a:r>
              <a:rPr lang="en-US" altLang="en-US" dirty="0"/>
              <a:t>But seek/access time worse than for a single disk</a:t>
            </a:r>
          </a:p>
          <a:p>
            <a:pPr lvl="2"/>
            <a:r>
              <a:rPr lang="en-US" altLang="en-US" dirty="0"/>
              <a:t>Bit level striping is not used much any more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8857" y="127776"/>
            <a:ext cx="82814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Parallelism in Disk Systems: </a:t>
            </a:r>
            <a:r>
              <a:rPr lang="as-IN" b="1" dirty="0"/>
              <a:t>কেন দরকার?</a:t>
            </a:r>
          </a:p>
          <a:p>
            <a:r>
              <a:rPr lang="en-US" b="1" dirty="0"/>
              <a:t>Parallelism</a:t>
            </a:r>
            <a:r>
              <a:rPr lang="en-US" dirty="0"/>
              <a:t> </a:t>
            </a:r>
            <a:r>
              <a:rPr lang="as-IN" dirty="0"/>
              <a:t>মানে একসাথে একাধিক কাজ চালানো — </a:t>
            </a:r>
            <a:r>
              <a:rPr lang="en-US" dirty="0"/>
              <a:t>disk system-</a:t>
            </a:r>
            <a:r>
              <a:rPr lang="as-IN" dirty="0"/>
              <a:t>এ এটা </a:t>
            </a:r>
            <a:r>
              <a:rPr lang="en-US" dirty="0"/>
              <a:t>performance boost </a:t>
            </a:r>
            <a:r>
              <a:rPr lang="as-IN" dirty="0"/>
              <a:t>দেয় তিনভাবে:</a:t>
            </a:r>
          </a:p>
          <a:p>
            <a:r>
              <a:rPr lang="en-US" b="1" dirty="0"/>
              <a:t>🎯 Goals of Parallelism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20322"/>
              </p:ext>
            </p:extLst>
          </p:nvPr>
        </p:nvGraphicFramePr>
        <p:xfrm>
          <a:off x="390181" y="1204994"/>
          <a:ext cx="7661274" cy="16459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016667819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2442155731"/>
                    </a:ext>
                  </a:extLst>
                </a:gridCol>
              </a:tblGrid>
              <a:tr h="168321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লক্ষ্য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101348"/>
                  </a:ext>
                </a:extLst>
              </a:tr>
              <a:tr h="42080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1️⃣ Load Balance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অনেক ছোট ছোট </a:t>
                      </a:r>
                      <a:r>
                        <a:rPr lang="en-US" sz="1200">
                          <a:effectLst/>
                        </a:rPr>
                        <a:t>access request → multiple disk handle </a:t>
                      </a:r>
                      <a:r>
                        <a:rPr lang="as-IN" sz="1200">
                          <a:effectLst/>
                        </a:rPr>
                        <a:t>করে </a:t>
                      </a:r>
                      <a:r>
                        <a:rPr lang="en-US" sz="1200">
                          <a:effectLst/>
                        </a:rPr>
                        <a:t>throughput </a:t>
                      </a:r>
                      <a:r>
                        <a:rPr lang="as-IN" sz="1200">
                          <a:effectLst/>
                        </a:rPr>
                        <a:t>বাড়ায়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341791"/>
                  </a:ext>
                </a:extLst>
              </a:tr>
              <a:tr h="42080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2️⃣ Large Access Parallelization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বড় ডেটা </a:t>
                      </a:r>
                      <a:r>
                        <a:rPr lang="en-US" sz="1200" dirty="0">
                          <a:effectLst/>
                        </a:rPr>
                        <a:t>read/write → </a:t>
                      </a:r>
                      <a:r>
                        <a:rPr lang="as-IN" sz="1200" dirty="0">
                          <a:effectLst/>
                        </a:rPr>
                        <a:t>একসাথে অনেক </a:t>
                      </a:r>
                      <a:r>
                        <a:rPr lang="en-US" sz="1200" dirty="0">
                          <a:effectLst/>
                        </a:rPr>
                        <a:t>disk </a:t>
                      </a:r>
                      <a:r>
                        <a:rPr lang="as-IN" sz="1200" dirty="0">
                          <a:effectLst/>
                        </a:rPr>
                        <a:t>কাজ করে → </a:t>
                      </a:r>
                      <a:r>
                        <a:rPr lang="en-US" sz="1200" dirty="0">
                          <a:effectLst/>
                        </a:rPr>
                        <a:t>response time </a:t>
                      </a:r>
                      <a:r>
                        <a:rPr lang="as-IN" sz="1200" dirty="0">
                          <a:effectLst/>
                        </a:rPr>
                        <a:t>কমে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469495"/>
                  </a:ext>
                </a:extLst>
              </a:tr>
              <a:tr h="42080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3️⃣ Transfer Rate 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ডেটা </a:t>
                      </a:r>
                      <a:r>
                        <a:rPr lang="en-US" sz="1200" dirty="0">
                          <a:effectLst/>
                        </a:rPr>
                        <a:t>multiple disk-</a:t>
                      </a:r>
                      <a:r>
                        <a:rPr lang="as-IN" sz="1200" dirty="0">
                          <a:effectLst/>
                        </a:rPr>
                        <a:t>এ ভাগ করে রাখলে → একসাথে </a:t>
                      </a:r>
                      <a:r>
                        <a:rPr lang="en-US" sz="1200" dirty="0">
                          <a:effectLst/>
                        </a:rPr>
                        <a:t>read </a:t>
                      </a:r>
                      <a:r>
                        <a:rPr lang="as-IN" sz="1200" dirty="0">
                          <a:effectLst/>
                        </a:rPr>
                        <a:t>করে </a:t>
                      </a:r>
                      <a:r>
                        <a:rPr lang="en-US" sz="1200" dirty="0">
                          <a:effectLst/>
                        </a:rPr>
                        <a:t>speed </a:t>
                      </a:r>
                      <a:r>
                        <a:rPr lang="as-IN" sz="1200" dirty="0">
                          <a:effectLst/>
                        </a:rPr>
                        <a:t>বাড়ানো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64156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7580" y="295750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🔄 Striping Techniques</a:t>
            </a:r>
          </a:p>
          <a:p>
            <a:r>
              <a:rPr lang="en-US" b="1" dirty="0"/>
              <a:t>🔹 Bit-Level Striping</a:t>
            </a:r>
            <a:endParaRPr lang="en-US" b="1" dirty="0"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582121"/>
              </p:ext>
            </p:extLst>
          </p:nvPr>
        </p:nvGraphicFramePr>
        <p:xfrm>
          <a:off x="606997" y="3542279"/>
          <a:ext cx="4954818" cy="166190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477409">
                  <a:extLst>
                    <a:ext uri="{9D8B030D-6E8A-4147-A177-3AD203B41FA5}">
                      <a16:colId xmlns:a16="http://schemas.microsoft.com/office/drawing/2014/main" val="817611121"/>
                    </a:ext>
                  </a:extLst>
                </a:gridCol>
                <a:gridCol w="2477409">
                  <a:extLst>
                    <a:ext uri="{9D8B030D-6E8A-4147-A177-3AD203B41FA5}">
                      <a16:colId xmlns:a16="http://schemas.microsoft.com/office/drawing/2014/main" val="423595175"/>
                    </a:ext>
                  </a:extLst>
                </a:gridCol>
              </a:tblGrid>
              <a:tr h="264302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86124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Byte-</a:t>
                      </a:r>
                      <a:r>
                        <a:rPr lang="as-IN" sz="1200" dirty="0">
                          <a:effectLst/>
                        </a:rPr>
                        <a:t>এর প্রতিটি </a:t>
                      </a:r>
                      <a:r>
                        <a:rPr lang="en-US" sz="1200" dirty="0">
                          <a:effectLst/>
                        </a:rPr>
                        <a:t>bit → </a:t>
                      </a:r>
                      <a:r>
                        <a:rPr lang="as-IN" sz="1200" dirty="0">
                          <a:effectLst/>
                        </a:rPr>
                        <a:t>আলাদা </a:t>
                      </a:r>
                      <a:r>
                        <a:rPr lang="en-US" sz="1200" dirty="0">
                          <a:effectLst/>
                        </a:rPr>
                        <a:t>disk-</a:t>
                      </a:r>
                      <a:r>
                        <a:rPr lang="as-IN" sz="1200" dirty="0">
                          <a:effectLst/>
                        </a:rPr>
                        <a:t>এ যায়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4850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8 disk → 8x read speed theoretically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90150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Drawback → Seek/access time </a:t>
                      </a:r>
                      <a:r>
                        <a:rPr lang="en-US" sz="1200" dirty="0" err="1">
                          <a:effectLst/>
                        </a:rPr>
                        <a:t>বেশি</a:t>
                      </a:r>
                      <a:r>
                        <a:rPr lang="en-US" sz="1200" dirty="0">
                          <a:effectLst/>
                        </a:rPr>
                        <a:t> → practical use </a:t>
                      </a:r>
                      <a:r>
                        <a:rPr lang="en-US" sz="1200" dirty="0" err="1">
                          <a:effectLst/>
                        </a:rPr>
                        <a:t>কম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898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9903" y="5333620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s-IN" dirty="0"/>
              <a:t>এখন আর বেশি ব্যবহৃত হয় না</a:t>
            </a:r>
            <a:endParaRPr lang="as-IN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8313" y="3044858"/>
            <a:ext cx="2017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8821" y="120597"/>
            <a:ext cx="222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🔹 Block-Level Striping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66276"/>
              </p:ext>
            </p:extLst>
          </p:nvPr>
        </p:nvGraphicFramePr>
        <p:xfrm>
          <a:off x="808821" y="673333"/>
          <a:ext cx="4884970" cy="13716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442485">
                  <a:extLst>
                    <a:ext uri="{9D8B030D-6E8A-4147-A177-3AD203B41FA5}">
                      <a16:colId xmlns:a16="http://schemas.microsoft.com/office/drawing/2014/main" val="3822195255"/>
                    </a:ext>
                  </a:extLst>
                </a:gridCol>
                <a:gridCol w="2442485">
                  <a:extLst>
                    <a:ext uri="{9D8B030D-6E8A-4147-A177-3AD203B41FA5}">
                      <a16:colId xmlns:a16="http://schemas.microsoft.com/office/drawing/2014/main" val="3726478280"/>
                    </a:ext>
                  </a:extLst>
                </a:gridCol>
              </a:tblGrid>
              <a:tr h="206657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959653"/>
                  </a:ext>
                </a:extLst>
              </a:tr>
              <a:tr h="206657">
                <a:tc>
                  <a:txBody>
                    <a:bodyPr/>
                    <a:lstStyle/>
                    <a:p>
                      <a:r>
                        <a:rPr lang="da-DK" sz="1100" dirty="0">
                          <a:effectLst/>
                        </a:rPr>
                        <a:t>File-এর block i → disk (i mod n) + 1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05124"/>
                  </a:ext>
                </a:extLst>
              </a:tr>
              <a:tr h="36165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Different blocks → </a:t>
                      </a:r>
                      <a:r>
                        <a:rPr lang="as-IN" sz="1100" dirty="0">
                          <a:effectLst/>
                        </a:rPr>
                        <a:t>আলাদা </a:t>
                      </a:r>
                      <a:r>
                        <a:rPr lang="en-US" sz="1100" dirty="0">
                          <a:effectLst/>
                        </a:rPr>
                        <a:t>disk-</a:t>
                      </a:r>
                      <a:r>
                        <a:rPr lang="as-IN" sz="1100" dirty="0">
                          <a:effectLst/>
                        </a:rPr>
                        <a:t>এ → </a:t>
                      </a:r>
                      <a:r>
                        <a:rPr lang="en-US" sz="1100" dirty="0">
                          <a:effectLst/>
                        </a:rPr>
                        <a:t>parallel read/write </a:t>
                      </a:r>
                      <a:r>
                        <a:rPr lang="as-IN" sz="1100" dirty="0">
                          <a:effectLst/>
                        </a:rPr>
                        <a:t>সম্ভব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89763"/>
                  </a:ext>
                </a:extLst>
              </a:tr>
              <a:tr h="36165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Long sequence → </a:t>
                      </a:r>
                      <a:r>
                        <a:rPr lang="as-IN" sz="1100" dirty="0">
                          <a:effectLst/>
                        </a:rPr>
                        <a:t>সব </a:t>
                      </a:r>
                      <a:r>
                        <a:rPr lang="en-US" sz="1100" dirty="0">
                          <a:effectLst/>
                        </a:rPr>
                        <a:t>disk </a:t>
                      </a:r>
                      <a:r>
                        <a:rPr lang="as-IN" sz="1100" dirty="0">
                          <a:effectLst/>
                        </a:rPr>
                        <a:t>একসাথে কাজ করে → </a:t>
                      </a:r>
                      <a:r>
                        <a:rPr lang="en-US" sz="1100" dirty="0">
                          <a:effectLst/>
                        </a:rPr>
                        <a:t>speed 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15575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10053" y="2259115"/>
            <a:ext cx="4285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👉 </a:t>
            </a:r>
            <a:r>
              <a:rPr lang="as-IN" dirty="0"/>
              <a:t>এটা </a:t>
            </a:r>
            <a:r>
              <a:rPr lang="en-US" dirty="0"/>
              <a:t>RAID, SAN, DBMS-</a:t>
            </a:r>
            <a:r>
              <a:rPr lang="as-IN" dirty="0"/>
              <a:t>এ বেশি ব্যবহৃত হয়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6626" y="2817960"/>
            <a:ext cx="80646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dirty="0"/>
              <a:t>ধরো তুই একটা বই পড়ছো: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Bit-level striping</a:t>
            </a:r>
            <a:r>
              <a:rPr lang="en-US" dirty="0"/>
              <a:t> → </a:t>
            </a:r>
            <a:r>
              <a:rPr lang="as-IN" dirty="0"/>
              <a:t>প্রতিটি অক্ষর আলাদা বন্ধু পড়ছে → </a:t>
            </a:r>
            <a:r>
              <a:rPr lang="en-US" dirty="0"/>
              <a:t>coordination </a:t>
            </a:r>
            <a:r>
              <a:rPr lang="as-IN" dirty="0"/>
              <a:t>কঠিন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Block-level striping</a:t>
            </a:r>
            <a:r>
              <a:rPr lang="en-US" dirty="0"/>
              <a:t> → </a:t>
            </a:r>
            <a:r>
              <a:rPr lang="as-IN" dirty="0"/>
              <a:t>প্রতিটি পৃষ্ঠা আলাদা বন্ধু পড়ছে → </a:t>
            </a:r>
            <a:r>
              <a:rPr lang="en-US" dirty="0"/>
              <a:t>summary </a:t>
            </a:r>
            <a:r>
              <a:rPr lang="as-IN" dirty="0"/>
              <a:t>তাড়াতাড়ি পাওয়া যাচ্ছে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Parallelism</a:t>
            </a:r>
            <a:r>
              <a:rPr lang="en-US" dirty="0"/>
              <a:t> → </a:t>
            </a:r>
            <a:r>
              <a:rPr lang="as-IN" dirty="0"/>
              <a:t>সবাই একসাথে কাজ করছে → সময় বাঁচছে</a:t>
            </a:r>
          </a:p>
          <a:p>
            <a:r>
              <a:rPr lang="as-IN" dirty="0"/>
              <a:t>এইভাবে </a:t>
            </a:r>
            <a:r>
              <a:rPr lang="en-US" dirty="0"/>
              <a:t>disk system-</a:t>
            </a:r>
            <a:r>
              <a:rPr lang="as-IN" dirty="0"/>
              <a:t>এ </a:t>
            </a:r>
            <a:r>
              <a:rPr lang="en-US" dirty="0"/>
              <a:t>parallelism </a:t>
            </a:r>
            <a:r>
              <a:rPr lang="as-IN" dirty="0"/>
              <a:t>কাজ করে — </a:t>
            </a:r>
            <a:r>
              <a:rPr lang="en-US" dirty="0"/>
              <a:t>efficiency, speed, </a:t>
            </a:r>
            <a:r>
              <a:rPr lang="as-IN" dirty="0"/>
              <a:t>আর </a:t>
            </a:r>
            <a:r>
              <a:rPr lang="en-US" dirty="0"/>
              <a:t>responsiveness </a:t>
            </a:r>
            <a:r>
              <a:rPr lang="as-IN" dirty="0"/>
              <a:t>বাড়াতে।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33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Not used in practice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  <p:extLst>
      <p:ext uri="{BB962C8B-B14F-4D97-AF65-F5344CB8AC3E}">
        <p14:creationId xmlns:p14="http://schemas.microsoft.com/office/powerpoint/2010/main" val="32422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8221239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070932" y="4183117"/>
            <a:ext cx="5250099" cy="2267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144" y="66155"/>
            <a:ext cx="92854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🧩 RAID Level 0: </a:t>
            </a:r>
            <a:r>
              <a:rPr lang="en-US" sz="1100" b="1" dirty="0" smtClean="0"/>
              <a:t>Block Striping</a:t>
            </a:r>
            <a:r>
              <a:rPr lang="as-IN" sz="1100" b="1" dirty="0" smtClean="0"/>
              <a:t>, </a:t>
            </a:r>
            <a:r>
              <a:rPr lang="as-IN" sz="1100" b="1" dirty="0"/>
              <a:t>কোন রিডান্ডেন্সি নেই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কাজের ধরন:</a:t>
            </a:r>
            <a:r>
              <a:rPr lang="as-IN" sz="1100" dirty="0"/>
              <a:t> ডেটা বিভিন্ন ডিস্কে ভাগ করে রাখা হয় (স্ট্রাইপিং), কিন্তু কোন ব্যাকআপ বা অতিরিক্ত কপি রাখা হয় না।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উপযোগিতা:</a:t>
            </a:r>
            <a:r>
              <a:rPr lang="as-IN" sz="1100" dirty="0"/>
              <a:t> যেখানে পারফরম্যান্স গুরুত্বপূর্ণ, কিন্তু ডেটা হারানো সমস্যা নয়—যেমন ভিডিও এডিটিং বা গেমিং।</a:t>
            </a:r>
          </a:p>
          <a:p>
            <a:r>
              <a:rPr lang="en-US" sz="1100" b="1" dirty="0"/>
              <a:t>🛡️ RAID Level 1: </a:t>
            </a:r>
            <a:r>
              <a:rPr lang="en-US" sz="1100" b="1" dirty="0" smtClean="0"/>
              <a:t>Mirrored Disk</a:t>
            </a:r>
            <a:r>
              <a:rPr lang="as-IN" sz="1100" b="1" dirty="0" smtClean="0"/>
              <a:t> </a:t>
            </a:r>
            <a:r>
              <a:rPr lang="as-IN" sz="1100" b="1" dirty="0"/>
              <a:t>+ </a:t>
            </a:r>
            <a:r>
              <a:rPr lang="en-US" sz="1100" b="1" dirty="0" smtClean="0"/>
              <a:t>Block Striping</a:t>
            </a:r>
            <a:endParaRPr lang="as-IN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কাজের ধরন:</a:t>
            </a:r>
            <a:r>
              <a:rPr lang="as-IN" sz="1100" dirty="0"/>
              <a:t> প্রতিটি ডিস্কের একটি কপি অন্য ডিস্কে রাখা হয় (মিররিং), ফলে একটি ডিস্ক নষ্ট হলেও ডেটা হারায় না।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উপযোগিতা:</a:t>
            </a:r>
            <a:r>
              <a:rPr lang="as-IN" sz="1100" dirty="0"/>
              <a:t> যেখানে ডেটা সুরক্ষা গুরুত্বপূর্ণ—যেমন ডেটাবেসের লগ ফাইল সংরক্ষণ।</a:t>
            </a:r>
            <a:endParaRPr lang="as-IN" sz="11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74151"/>
            <a:ext cx="87857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RAID 5 </a:t>
            </a:r>
            <a:r>
              <a:rPr lang="as-IN" sz="1100" b="1" dirty="0"/>
              <a:t>এবং </a:t>
            </a:r>
            <a:r>
              <a:rPr lang="en-US" sz="1100" b="1" dirty="0"/>
              <a:t>RAID 10—</a:t>
            </a:r>
            <a:r>
              <a:rPr lang="as-IN" sz="1100" b="1" dirty="0"/>
              <a:t>দুটিই ডেটা সুরক্ষা ও পারফরম্যান্স উন্নত করার জন্য ব্যবহৃত হয়, তবে তাদের কাঠামো ও উপযোগিতা ভিন্ন। </a:t>
            </a:r>
            <a:r>
              <a:rPr lang="en-US" sz="1100" b="1" dirty="0"/>
              <a:t>RAID </a:t>
            </a:r>
            <a:r>
              <a:rPr lang="en-US" sz="1100" b="1" dirty="0" smtClean="0"/>
              <a:t>5</a:t>
            </a:r>
          </a:p>
          <a:p>
            <a:r>
              <a:rPr lang="en-US" sz="1100" b="1" dirty="0" smtClean="0"/>
              <a:t> </a:t>
            </a:r>
            <a:r>
              <a:rPr lang="as-IN" sz="1100" b="1" dirty="0"/>
              <a:t>কম ডিস্কে বেশি স্টোরেজ সুবিধা দেয়, আর </a:t>
            </a:r>
            <a:r>
              <a:rPr lang="en-US" sz="1100" b="1" dirty="0"/>
              <a:t>RAID 10 </a:t>
            </a:r>
            <a:r>
              <a:rPr lang="as-IN" sz="1100" b="1" dirty="0"/>
              <a:t>বেশি ডিস্কে দ্রুত ও নিরাপদ ডেটা অ্যাক্সেস নিশ্চিত করে।</a:t>
            </a:r>
            <a:endParaRPr lang="as-IN" sz="1100" dirty="0"/>
          </a:p>
          <a:p>
            <a:r>
              <a:rPr lang="en-US" sz="1100" b="1" dirty="0"/>
              <a:t>🧠 RAID 5: </a:t>
            </a:r>
            <a:r>
              <a:rPr lang="as-IN" sz="1100" b="1" dirty="0"/>
              <a:t>স্ট্রাইপিং + প্যারিটি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ডিস্ক সংখ্যা:</a:t>
            </a:r>
            <a:r>
              <a:rPr lang="as-IN" sz="1100" dirty="0"/>
              <a:t> কমপক্ষে ৩টি ডিস্ক প্রয়োজন।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কাজের ধরন:</a:t>
            </a:r>
            <a:r>
              <a:rPr lang="as-IN" sz="1100" dirty="0"/>
              <a:t> ডেটা স্ট্রাইপ করে রাখা হয় এবং প্রতিটি স্ট্রাইপের জন্য একটি প্যারিটি ব্লক রাখা হয়।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সুবিধা:</a:t>
            </a:r>
            <a:endParaRPr lang="as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sz="1100" dirty="0"/>
              <a:t>ডিস্ক নষ্ট হলেও ডেটা পুনরুদ্ধার সম্ভব।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sz="1100" dirty="0"/>
              <a:t>স্টোরেজ দক্ষতা বেশি (মিররিং লাগে না)।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উপযোগিতা:</a:t>
            </a:r>
            <a:r>
              <a:rPr lang="as-IN" sz="1100" dirty="0"/>
              <a:t> মিড-লেভেল অ্যাপ্লিকেশন, যেমন ফাইল সার্ভার বা ব্যাকআপ স্টোরেজ।</a:t>
            </a:r>
          </a:p>
          <a:p>
            <a:r>
              <a:rPr lang="en-US" sz="1100" b="1" dirty="0"/>
              <a:t>🛡️ RAID 10: </a:t>
            </a:r>
            <a:r>
              <a:rPr lang="as-IN" sz="1100" b="1" dirty="0"/>
              <a:t>মিররিং + স্ট্রাইপিং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ডিস্ক সংখ্যা:</a:t>
            </a:r>
            <a:r>
              <a:rPr lang="as-IN" sz="1100" dirty="0"/>
              <a:t> কমপক্ষে ৪টি ডিস্ক প্রয়োজন।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কাজের ধরন:</a:t>
            </a:r>
            <a:r>
              <a:rPr lang="as-IN" sz="1100" dirty="0"/>
              <a:t> প্রথমে দুটি ডিস্কে ডেটা মিরর করা হয় (</a:t>
            </a:r>
            <a:r>
              <a:rPr lang="en-US" sz="1100" dirty="0"/>
              <a:t>RAID 1), </a:t>
            </a:r>
            <a:r>
              <a:rPr lang="as-IN" sz="1100" dirty="0"/>
              <a:t>তারপর সেই মিররড সেটগুলো স্ট্রাইপ করা হয় (</a:t>
            </a:r>
            <a:r>
              <a:rPr lang="en-US" sz="1100" dirty="0"/>
              <a:t>RAID 0)।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সুবিধা:</a:t>
            </a:r>
            <a:endParaRPr lang="as-IN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sz="1100" dirty="0"/>
              <a:t>দ্রুততম রিড/রাইট পারফরম্যান্স।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sz="1100" dirty="0"/>
              <a:t>উচ্চতর রিডান্ডেন্সি ও ডেটা সুরক্ষা।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b="1" dirty="0"/>
              <a:t>উপযোগিতা:</a:t>
            </a:r>
            <a:r>
              <a:rPr lang="as-IN" sz="1100" dirty="0"/>
              <a:t> উচ্চ পারফরম্যান্স ও নিরাপত্তা প্রয়োজন এমন অ্যাপ্লিকেশন—যেমন ডেটাবেস সার্ভার।</a:t>
            </a:r>
          </a:p>
          <a:p>
            <a:r>
              <a:rPr lang="en-US" sz="1100" b="1" dirty="0"/>
              <a:t>📊 </a:t>
            </a:r>
            <a:r>
              <a:rPr lang="as-IN" sz="1100" b="1" dirty="0"/>
              <a:t>তুলনামূলক বিশ্লেষণ</a:t>
            </a:r>
            <a:endParaRPr lang="as-IN" sz="1100" b="1" dirty="0"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025098"/>
              </p:ext>
            </p:extLst>
          </p:nvPr>
        </p:nvGraphicFramePr>
        <p:xfrm>
          <a:off x="364290" y="4405258"/>
          <a:ext cx="7661274" cy="18135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53758">
                  <a:extLst>
                    <a:ext uri="{9D8B030D-6E8A-4147-A177-3AD203B41FA5}">
                      <a16:colId xmlns:a16="http://schemas.microsoft.com/office/drawing/2014/main" val="3187267629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1703549172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3945415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RAID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RAID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316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ডিস্ক প্রয়োজন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৩ বা তার বেশি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৪ বা তার বেশি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307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ডেটা সুরক্ষা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প্যারিটি দিয়ে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মিররিং দিয়ে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37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পারফরম্যান্স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মাঝারি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উচ্চ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35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স্টোরেজ দক্ষতা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বেশি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কম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533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পুনরুদ্ধার সময়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বেশি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কম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205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খরচ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কম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বেশি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8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5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9" y="1093788"/>
            <a:ext cx="8031162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/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/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/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/>
            <a:r>
              <a:rPr lang="en-US" altLang="en-US" dirty="0"/>
              <a:t>More efficient for writing large amounts of data sequentially</a:t>
            </a:r>
          </a:p>
          <a:p>
            <a:pPr lvl="1"/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1406" y="0"/>
            <a:ext cx="8385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Parity Block: RAID-</a:t>
            </a:r>
            <a:r>
              <a:rPr lang="as-IN" b="1" dirty="0"/>
              <a:t>এ </a:t>
            </a:r>
            <a:r>
              <a:rPr lang="en-US" b="1" dirty="0"/>
              <a:t>Fault Tolerance </a:t>
            </a:r>
            <a:r>
              <a:rPr lang="as-IN" b="1" dirty="0"/>
              <a:t>কিভাবে কাজ করে?</a:t>
            </a:r>
          </a:p>
          <a:p>
            <a:r>
              <a:rPr lang="en-US" b="1" dirty="0"/>
              <a:t>Parity block</a:t>
            </a:r>
            <a:r>
              <a:rPr lang="en-US" dirty="0"/>
              <a:t> </a:t>
            </a:r>
            <a:r>
              <a:rPr lang="as-IN" dirty="0"/>
              <a:t>হলো এমন একটা </a:t>
            </a:r>
            <a:r>
              <a:rPr lang="en-US" dirty="0"/>
              <a:t>block </a:t>
            </a:r>
            <a:r>
              <a:rPr lang="as-IN" dirty="0"/>
              <a:t>যা অন্য </a:t>
            </a:r>
            <a:r>
              <a:rPr lang="en-US" dirty="0"/>
              <a:t>block-</a:t>
            </a:r>
            <a:r>
              <a:rPr lang="as-IN" dirty="0"/>
              <a:t>গুলোর </a:t>
            </a:r>
            <a:r>
              <a:rPr lang="en-US" dirty="0"/>
              <a:t>bit-wise XOR </a:t>
            </a:r>
            <a:r>
              <a:rPr lang="as-IN" dirty="0"/>
              <a:t>হিসেব করে রাখা হয়। → যদি কোনো একটা </a:t>
            </a:r>
            <a:r>
              <a:rPr lang="en-US" dirty="0"/>
              <a:t>block </a:t>
            </a:r>
            <a:r>
              <a:rPr lang="as-IN" dirty="0"/>
              <a:t>হারিয়ে যায়, তাহলে </a:t>
            </a:r>
            <a:r>
              <a:rPr lang="en-US" dirty="0"/>
              <a:t>parity block + </a:t>
            </a:r>
            <a:r>
              <a:rPr lang="as-IN" dirty="0"/>
              <a:t>বাকি </a:t>
            </a:r>
            <a:r>
              <a:rPr lang="en-US" dirty="0"/>
              <a:t>block-</a:t>
            </a:r>
            <a:r>
              <a:rPr lang="as-IN" dirty="0"/>
              <a:t>গুলো দিয়ে সেটা </a:t>
            </a:r>
            <a:r>
              <a:rPr lang="en-US" dirty="0"/>
              <a:t>recover </a:t>
            </a:r>
            <a:r>
              <a:rPr lang="as-IN" dirty="0"/>
              <a:t>করা যায়।</a:t>
            </a:r>
          </a:p>
          <a:p>
            <a:r>
              <a:rPr lang="en-US" b="1" dirty="0"/>
              <a:t>🔹 Parity Block </a:t>
            </a:r>
            <a:r>
              <a:rPr lang="as-IN" b="1" dirty="0"/>
              <a:t>কীভাবে তৈরি হয়?</a:t>
            </a:r>
            <a:endParaRPr lang="as-IN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68216"/>
              </p:ext>
            </p:extLst>
          </p:nvPr>
        </p:nvGraphicFramePr>
        <p:xfrm>
          <a:off x="795535" y="1323439"/>
          <a:ext cx="7661274" cy="1097280"/>
        </p:xfrm>
        <a:graphic>
          <a:graphicData uri="http://schemas.openxmlformats.org/drawingml/2006/table">
            <a:tbl>
              <a:tblPr/>
              <a:tblGrid>
                <a:gridCol w="3830637">
                  <a:extLst>
                    <a:ext uri="{9D8B030D-6E8A-4147-A177-3AD203B41FA5}">
                      <a16:colId xmlns:a16="http://schemas.microsoft.com/office/drawing/2014/main" val="2027880692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9378088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ধাপ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ব্যাখ্যা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48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Block 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RAID-</a:t>
                      </a:r>
                      <a:r>
                        <a:rPr lang="as-IN" sz="1800">
                          <a:effectLst/>
                        </a:rPr>
                        <a:t>এর </a:t>
                      </a:r>
                      <a:r>
                        <a:rPr lang="en-US" sz="1800">
                          <a:effectLst/>
                        </a:rPr>
                        <a:t>j-th 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2666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Parity block 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Block j-</a:t>
                      </a:r>
                      <a:r>
                        <a:rPr lang="as-IN" sz="1800" dirty="0">
                          <a:effectLst/>
                        </a:rPr>
                        <a:t>এর সব </a:t>
                      </a:r>
                      <a:r>
                        <a:rPr lang="en-US" sz="1800" dirty="0">
                          <a:effectLst/>
                        </a:rPr>
                        <a:t>disk-</a:t>
                      </a:r>
                      <a:r>
                        <a:rPr lang="as-IN" sz="1800" dirty="0">
                          <a:effectLst/>
                        </a:rPr>
                        <a:t>এর </a:t>
                      </a:r>
                      <a:r>
                        <a:rPr lang="en-US" sz="1800" dirty="0">
                          <a:effectLst/>
                        </a:rPr>
                        <a:t>XOR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30474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4171" y="2542724"/>
            <a:ext cx="92877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Parity block j = Block j (Disk 1) ⊕ Block j (Disk 2) ⊕ … ⊕ Block j (Disk n)</a:t>
            </a:r>
            <a:endParaRPr lang="en-US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8812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🔄 Write Operation-</a:t>
            </a:r>
            <a:r>
              <a:rPr lang="as-IN" b="1" dirty="0"/>
              <a:t>এ </a:t>
            </a:r>
            <a:r>
              <a:rPr lang="en-US" b="1" dirty="0"/>
              <a:t>Parity Update</a:t>
            </a:r>
          </a:p>
          <a:p>
            <a:r>
              <a:rPr lang="en-US" b="1" dirty="0"/>
              <a:t>✅ </a:t>
            </a:r>
            <a:r>
              <a:rPr lang="as-IN" b="1" dirty="0"/>
              <a:t>দুইভাবে </a:t>
            </a:r>
            <a:r>
              <a:rPr lang="en-US" b="1" dirty="0"/>
              <a:t>parity update </a:t>
            </a:r>
            <a:r>
              <a:rPr lang="as-IN" b="1" dirty="0"/>
              <a:t>করা যায়: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Old parity + old value + new value</a:t>
            </a:r>
            <a:r>
              <a:rPr lang="en-US" dirty="0"/>
              <a:t> → 2 block read + 2 block write → Efficient for small updates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Recompute</a:t>
            </a:r>
            <a:r>
              <a:rPr lang="en-US" b="1" dirty="0"/>
              <a:t> parity from all new blocks</a:t>
            </a:r>
            <a:r>
              <a:rPr lang="en-US" dirty="0"/>
              <a:t> → Efficient for large sequential writes</a:t>
            </a:r>
          </a:p>
          <a:p>
            <a:r>
              <a:rPr lang="en-US" b="1" dirty="0"/>
              <a:t>🔁 Recovery Logic</a:t>
            </a:r>
          </a:p>
          <a:p>
            <a:r>
              <a:rPr lang="en-US" dirty="0"/>
              <a:t>→ </a:t>
            </a:r>
            <a:r>
              <a:rPr lang="as-IN" dirty="0"/>
              <a:t>যদি কোনো </a:t>
            </a:r>
            <a:r>
              <a:rPr lang="en-US" dirty="0"/>
              <a:t>block </a:t>
            </a:r>
            <a:r>
              <a:rPr lang="as-IN" dirty="0"/>
              <a:t>হারিয়ে যায়: </a:t>
            </a:r>
            <a:r>
              <a:rPr lang="en-US" b="1" dirty="0"/>
              <a:t>Recovered block = XOR of all other blocks + parity block</a:t>
            </a:r>
            <a:endParaRPr lang="en-US" dirty="0"/>
          </a:p>
          <a:p>
            <a:r>
              <a:rPr lang="en-US" dirty="0"/>
              <a:t>👉 </a:t>
            </a:r>
            <a:r>
              <a:rPr lang="as-IN" dirty="0"/>
              <a:t>কারণ </a:t>
            </a:r>
            <a:r>
              <a:rPr lang="en-US" dirty="0"/>
              <a:t>XOR-</a:t>
            </a:r>
            <a:r>
              <a:rPr lang="as-IN" dirty="0"/>
              <a:t>এর </a:t>
            </a:r>
            <a:r>
              <a:rPr lang="en-US" dirty="0"/>
              <a:t>property: A⊕B⊕C⊕D⊕E=Missing → </a:t>
            </a:r>
            <a:r>
              <a:rPr lang="as-IN" dirty="0"/>
              <a:t>যদি </a:t>
            </a:r>
            <a:r>
              <a:rPr lang="en-US" dirty="0"/>
              <a:t>E missing </a:t>
            </a:r>
            <a:r>
              <a:rPr lang="as-IN" dirty="0"/>
              <a:t>হয়</a:t>
            </a:r>
          </a:p>
          <a:p>
            <a:r>
              <a:rPr lang="en-US" b="1" dirty="0"/>
              <a:t>📌 Mnemonic:</a:t>
            </a:r>
          </a:p>
          <a:p>
            <a:r>
              <a:rPr lang="en-US" b="1" dirty="0"/>
              <a:t>"Parity Protects, XOR Recovers"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→ Parity block stores XOR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→ Parity updated during 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X</a:t>
            </a:r>
            <a:r>
              <a:rPr lang="en-US" dirty="0"/>
              <a:t> → XOR used for recovery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 → Reliability boost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RAID parity logic </a:t>
            </a:r>
            <a:r>
              <a:rPr lang="as-IN" dirty="0"/>
              <a:t>সহজে মনে রাখতে পারবি।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67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841" y="2028617"/>
            <a:ext cx="87103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৫টা বন্ধু মিলে একটা </a:t>
            </a:r>
            <a:r>
              <a:rPr lang="en-US" dirty="0"/>
              <a:t>puzzle solve </a:t>
            </a:r>
            <a:r>
              <a:rPr lang="as-IN" dirty="0"/>
              <a:t>করছো: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প্রত্যেকে একটা </a:t>
            </a:r>
            <a:r>
              <a:rPr lang="en-US" dirty="0"/>
              <a:t>clue </a:t>
            </a:r>
            <a:r>
              <a:rPr lang="as-IN" dirty="0"/>
              <a:t>রাখছে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আর একটা বন্ধু সব </a:t>
            </a:r>
            <a:r>
              <a:rPr lang="en-US" dirty="0"/>
              <a:t>clue-</a:t>
            </a:r>
            <a:r>
              <a:rPr lang="as-IN" dirty="0"/>
              <a:t>র </a:t>
            </a:r>
            <a:r>
              <a:rPr lang="en-US" dirty="0"/>
              <a:t>XOR summary </a:t>
            </a:r>
            <a:r>
              <a:rPr lang="as-IN" dirty="0"/>
              <a:t>রাখছে (</a:t>
            </a:r>
            <a:r>
              <a:rPr lang="en-US" dirty="0"/>
              <a:t>Parity)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একজনের </a:t>
            </a:r>
            <a:r>
              <a:rPr lang="en-US" dirty="0"/>
              <a:t>clue </a:t>
            </a:r>
            <a:r>
              <a:rPr lang="as-IN" dirty="0"/>
              <a:t>হারিয়ে যায় → বাকি </a:t>
            </a:r>
            <a:r>
              <a:rPr lang="en-US" dirty="0"/>
              <a:t>clue + summary </a:t>
            </a:r>
            <a:r>
              <a:rPr lang="as-IN" dirty="0"/>
              <a:t>দিয়ে সেটা </a:t>
            </a:r>
            <a:r>
              <a:rPr lang="en-US" dirty="0"/>
              <a:t>recover </a:t>
            </a:r>
            <a:r>
              <a:rPr lang="as-IN" dirty="0"/>
              <a:t>করা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clue update </a:t>
            </a:r>
            <a:r>
              <a:rPr lang="as-IN" dirty="0"/>
              <a:t>হয় → </a:t>
            </a:r>
            <a:r>
              <a:rPr lang="en-US" dirty="0"/>
              <a:t>summary-</a:t>
            </a:r>
            <a:r>
              <a:rPr lang="as-IN" dirty="0"/>
              <a:t>ও </a:t>
            </a:r>
            <a:r>
              <a:rPr lang="en-US" dirty="0"/>
              <a:t>update </a:t>
            </a:r>
            <a:r>
              <a:rPr lang="as-IN" dirty="0"/>
              <a:t>করতে হয়</a:t>
            </a:r>
          </a:p>
          <a:p>
            <a:r>
              <a:rPr lang="as-IN" dirty="0"/>
              <a:t>এইভাবে </a:t>
            </a:r>
            <a:r>
              <a:rPr lang="en-US" dirty="0"/>
              <a:t>RAID parity block </a:t>
            </a:r>
            <a:r>
              <a:rPr lang="as-IN" dirty="0"/>
              <a:t>কাজ করে — </a:t>
            </a:r>
            <a:r>
              <a:rPr lang="en-US" dirty="0"/>
              <a:t>data loss </a:t>
            </a:r>
            <a:r>
              <a:rPr lang="as-IN" dirty="0"/>
              <a:t>থেকে বাঁচায়, </a:t>
            </a:r>
            <a:r>
              <a:rPr lang="en-US" dirty="0"/>
              <a:t>efficient recovery </a:t>
            </a:r>
            <a:r>
              <a:rPr lang="as-IN" dirty="0"/>
              <a:t>দেয়।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038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2087" cy="14462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/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1805730" y="2857222"/>
            <a:ext cx="5947942" cy="14462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176" y="4369421"/>
            <a:ext cx="3953647" cy="2025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527" y="342776"/>
            <a:ext cx="6858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"Can My Fast Disk Operate Timely?"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</a:t>
            </a:r>
            <a:r>
              <a:rPr lang="en-US" dirty="0"/>
              <a:t> → Cache (1–5 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 → Main Memory (60–100 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</a:t>
            </a:r>
            <a:r>
              <a:rPr lang="en-US" dirty="0"/>
              <a:t> → Flash Memory (20–100 µs)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dirty="0"/>
              <a:t> → Disk (5–10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</a:t>
            </a:r>
            <a:r>
              <a:rPr lang="en-US" dirty="0"/>
              <a:t> → Optical Disk (100+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 → Tape (10–100 s)</a:t>
            </a:r>
          </a:p>
          <a:p>
            <a:r>
              <a:rPr lang="en-US" dirty="0"/>
              <a:t>👉 Mnemonic </a:t>
            </a:r>
            <a:r>
              <a:rPr lang="as-IN" dirty="0"/>
              <a:t>টা মনে রাখলে তুই </a:t>
            </a:r>
            <a:r>
              <a:rPr lang="en-US" dirty="0"/>
              <a:t>hierarchy + access time </a:t>
            </a:r>
            <a:r>
              <a:rPr lang="as-IN" dirty="0"/>
              <a:t>দুইটাই ধরে রাখতে পারবি।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বই পড়তে চাস: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Cache</a:t>
            </a:r>
            <a:r>
              <a:rPr lang="en-US" dirty="0"/>
              <a:t> → </a:t>
            </a:r>
            <a:r>
              <a:rPr lang="as-IN" dirty="0"/>
              <a:t>বইয়ের </a:t>
            </a:r>
            <a:r>
              <a:rPr lang="en-US" dirty="0"/>
              <a:t>bookmark — </a:t>
            </a:r>
            <a:r>
              <a:rPr lang="as-IN" dirty="0"/>
              <a:t>একদম </a:t>
            </a:r>
            <a:r>
              <a:rPr lang="en-US" dirty="0"/>
              <a:t>instant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RAM</a:t>
            </a:r>
            <a:r>
              <a:rPr lang="en-US" dirty="0"/>
              <a:t> → </a:t>
            </a:r>
            <a:r>
              <a:rPr lang="as-IN" dirty="0"/>
              <a:t>বইটা তোমার টেবিলেই আছে — একটু সময়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Flash</a:t>
            </a:r>
            <a:r>
              <a:rPr lang="en-US" dirty="0"/>
              <a:t> → </a:t>
            </a:r>
            <a:r>
              <a:rPr lang="as-IN" dirty="0"/>
              <a:t>বইটা </a:t>
            </a:r>
            <a:r>
              <a:rPr lang="en-US" dirty="0"/>
              <a:t>e-reader-</a:t>
            </a:r>
            <a:r>
              <a:rPr lang="as-IN" dirty="0"/>
              <a:t>এ আছে — </a:t>
            </a:r>
            <a:r>
              <a:rPr lang="en-US" dirty="0"/>
              <a:t>page load </a:t>
            </a:r>
            <a:r>
              <a:rPr lang="as-IN" dirty="0"/>
              <a:t>করতে সময়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Disk</a:t>
            </a:r>
            <a:r>
              <a:rPr lang="en-US" dirty="0"/>
              <a:t> → </a:t>
            </a:r>
            <a:r>
              <a:rPr lang="as-IN" dirty="0"/>
              <a:t>বইটা আলমারিতে — খুঁজে বের করতে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Optical</a:t>
            </a:r>
            <a:r>
              <a:rPr lang="en-US" dirty="0"/>
              <a:t> → </a:t>
            </a:r>
            <a:r>
              <a:rPr lang="as-IN" dirty="0"/>
              <a:t>বইটা </a:t>
            </a:r>
            <a:r>
              <a:rPr lang="en-US" dirty="0"/>
              <a:t>CD-</a:t>
            </a:r>
            <a:r>
              <a:rPr lang="as-IN" dirty="0"/>
              <a:t>তে — </a:t>
            </a:r>
            <a:r>
              <a:rPr lang="en-US" dirty="0"/>
              <a:t>drive-</a:t>
            </a:r>
            <a:r>
              <a:rPr lang="as-IN" dirty="0"/>
              <a:t>এ ঢুকিয়ে পড়তে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Tape</a:t>
            </a:r>
            <a:r>
              <a:rPr lang="en-US" dirty="0"/>
              <a:t> → </a:t>
            </a:r>
            <a:r>
              <a:rPr lang="as-IN" dirty="0"/>
              <a:t>বইটা পুরনো </a:t>
            </a:r>
            <a:r>
              <a:rPr lang="en-US" dirty="0"/>
              <a:t>archive-</a:t>
            </a:r>
            <a:r>
              <a:rPr lang="as-IN" dirty="0"/>
              <a:t>এ — </a:t>
            </a:r>
            <a:r>
              <a:rPr lang="en-US" dirty="0"/>
              <a:t>sequentially </a:t>
            </a:r>
            <a:r>
              <a:rPr lang="as-IN" dirty="0"/>
              <a:t>খুঁজে বের করতে হয়</a:t>
            </a:r>
          </a:p>
          <a:p>
            <a:r>
              <a:rPr lang="as-IN" dirty="0"/>
              <a:t>এইভাবে </a:t>
            </a:r>
            <a:r>
              <a:rPr lang="en-US" dirty="0"/>
              <a:t>storage hierarchy </a:t>
            </a:r>
            <a:r>
              <a:rPr lang="as-IN" dirty="0"/>
              <a:t>কাজ করে — </a:t>
            </a:r>
            <a:r>
              <a:rPr lang="en-US" dirty="0"/>
              <a:t>speed vs size trade-off </a:t>
            </a:r>
            <a:r>
              <a:rPr lang="as-IN" dirty="0"/>
              <a:t>এর উপর ভিত্তি করে।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3965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564" y="0"/>
            <a:ext cx="83474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RAID 5: Block-Interleaved Distributed Parity</a:t>
            </a:r>
          </a:p>
          <a:p>
            <a:r>
              <a:rPr lang="en-US" b="1" dirty="0"/>
              <a:t>RAID 5</a:t>
            </a:r>
            <a:r>
              <a:rPr lang="en-US" dirty="0"/>
              <a:t> </a:t>
            </a:r>
            <a:r>
              <a:rPr lang="as-IN" dirty="0"/>
              <a:t>হলো এমন একটা </a:t>
            </a:r>
            <a:r>
              <a:rPr lang="en-US" dirty="0"/>
              <a:t>RAID level </a:t>
            </a:r>
            <a:r>
              <a:rPr lang="as-IN" dirty="0"/>
              <a:t>যেখানে: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blocks</a:t>
            </a:r>
            <a:r>
              <a:rPr lang="en-US" dirty="0"/>
              <a:t> </a:t>
            </a:r>
            <a:r>
              <a:rPr lang="as-IN" dirty="0"/>
              <a:t>এবং </a:t>
            </a:r>
            <a:r>
              <a:rPr lang="en-US" b="1" dirty="0"/>
              <a:t>parity blocks</a:t>
            </a:r>
            <a:r>
              <a:rPr lang="en-US" dirty="0"/>
              <a:t> — </a:t>
            </a:r>
            <a:r>
              <a:rPr lang="as-IN" dirty="0"/>
              <a:t>দুইটাই </a:t>
            </a:r>
            <a:r>
              <a:rPr lang="en-US" b="1" dirty="0"/>
              <a:t>distributed</a:t>
            </a:r>
            <a:r>
              <a:rPr lang="en-US" dirty="0"/>
              <a:t> across </a:t>
            </a:r>
            <a:r>
              <a:rPr lang="as-IN" dirty="0"/>
              <a:t>সব </a:t>
            </a:r>
            <a:r>
              <a:rPr lang="en-US" dirty="0"/>
              <a:t>disk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কোনো একটা </a:t>
            </a:r>
            <a:r>
              <a:rPr lang="en-US" dirty="0"/>
              <a:t>disk fail </a:t>
            </a:r>
            <a:r>
              <a:rPr lang="as-IN" dirty="0"/>
              <a:t>করলে — বাকি </a:t>
            </a:r>
            <a:r>
              <a:rPr lang="en-US" dirty="0"/>
              <a:t>disk + parity block </a:t>
            </a:r>
            <a:r>
              <a:rPr lang="as-IN" dirty="0"/>
              <a:t>দিয়ে </a:t>
            </a:r>
            <a:r>
              <a:rPr lang="en-US" dirty="0"/>
              <a:t>missing data recover </a:t>
            </a:r>
            <a:r>
              <a:rPr lang="as-IN" dirty="0"/>
              <a:t>করা যায়</a:t>
            </a:r>
          </a:p>
          <a:p>
            <a:r>
              <a:rPr lang="en-US" b="1" dirty="0"/>
              <a:t>🔹 Key Concepts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47934"/>
              </p:ext>
            </p:extLst>
          </p:nvPr>
        </p:nvGraphicFramePr>
        <p:xfrm>
          <a:off x="796564" y="1323439"/>
          <a:ext cx="7661274" cy="16306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307937105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2116816308"/>
                    </a:ext>
                  </a:extLst>
                </a:gridCol>
              </a:tblGrid>
              <a:tr h="159328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847949"/>
                  </a:ext>
                </a:extLst>
              </a:tr>
              <a:tr h="355492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N+1 disks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 disk-</a:t>
                      </a:r>
                      <a:r>
                        <a:rPr lang="as-IN" sz="1100">
                          <a:effectLst/>
                        </a:rPr>
                        <a:t>এ </a:t>
                      </a:r>
                      <a:r>
                        <a:rPr lang="en-US" sz="1100">
                          <a:effectLst/>
                        </a:rPr>
                        <a:t>data, 1 disk equivalent parity — </a:t>
                      </a:r>
                      <a:r>
                        <a:rPr lang="as-IN" sz="1100">
                          <a:effectLst/>
                        </a:rPr>
                        <a:t>কিন্তু </a:t>
                      </a:r>
                      <a:r>
                        <a:rPr lang="en-US" sz="1100">
                          <a:effectLst/>
                        </a:rPr>
                        <a:t>parity fixed </a:t>
                      </a:r>
                      <a:r>
                        <a:rPr lang="as-IN" sz="1100">
                          <a:effectLst/>
                        </a:rPr>
                        <a:t>না, </a:t>
                      </a:r>
                      <a:r>
                        <a:rPr lang="en-US" sz="1100">
                          <a:effectLst/>
                        </a:rPr>
                        <a:t>distributed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000468"/>
                  </a:ext>
                </a:extLst>
              </a:tr>
              <a:tr h="1593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Parity block 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Block j-</a:t>
                      </a:r>
                      <a:r>
                        <a:rPr lang="as-IN" sz="1100">
                          <a:effectLst/>
                        </a:rPr>
                        <a:t>এর সব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এর </a:t>
                      </a:r>
                      <a:r>
                        <a:rPr lang="en-US" sz="1100">
                          <a:effectLst/>
                        </a:rPr>
                        <a:t>XOR 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136939"/>
                  </a:ext>
                </a:extLst>
              </a:tr>
              <a:tr h="355492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Parity 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 (</a:t>
                      </a:r>
                      <a:r>
                        <a:rPr lang="en-US" sz="1100" dirty="0" err="1">
                          <a:effectLst/>
                        </a:rPr>
                        <a:t>jmod</a:t>
                      </a:r>
                      <a:r>
                        <a:rPr lang="en-US" sz="1100" dirty="0">
                          <a:effectLst/>
                        </a:rPr>
                        <a:t>  n)+1 — j-</a:t>
                      </a:r>
                      <a:r>
                        <a:rPr lang="en-US" sz="1100" dirty="0" err="1">
                          <a:effectLst/>
                        </a:rPr>
                        <a:t>th</a:t>
                      </a:r>
                      <a:r>
                        <a:rPr lang="en-US" sz="1100" dirty="0">
                          <a:effectLst/>
                        </a:rPr>
                        <a:t> block set-</a:t>
                      </a:r>
                      <a:r>
                        <a:rPr lang="as-IN" sz="1100" dirty="0">
                          <a:effectLst/>
                        </a:rPr>
                        <a:t>এর </a:t>
                      </a:r>
                      <a:r>
                        <a:rPr lang="en-US" sz="1100" dirty="0">
                          <a:effectLst/>
                        </a:rPr>
                        <a:t>parity </a:t>
                      </a:r>
                      <a:r>
                        <a:rPr lang="as-IN" sz="1100" dirty="0">
                          <a:effectLst/>
                        </a:rPr>
                        <a:t>কোথায় থাকবে সেটা নির্ধারণ করে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36680"/>
                  </a:ext>
                </a:extLst>
              </a:tr>
              <a:tr h="24884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Data blocks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বাকি 4 </a:t>
                      </a:r>
                      <a:r>
                        <a:rPr lang="en-US" sz="1100" dirty="0">
                          <a:effectLst/>
                        </a:rPr>
                        <a:t>disk-</a:t>
                      </a:r>
                      <a:r>
                        <a:rPr lang="as-IN" sz="1100" dirty="0">
                          <a:effectLst/>
                        </a:rPr>
                        <a:t>এ রাখা হয় (</a:t>
                      </a:r>
                      <a:r>
                        <a:rPr lang="en-US" sz="1100" dirty="0">
                          <a:effectLst/>
                        </a:rPr>
                        <a:t>assuming 5-disk setup)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06879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36827" y="3033480"/>
            <a:ext cx="32512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🔄 </a:t>
            </a:r>
            <a:r>
              <a:rPr lang="as-IN" dirty="0"/>
              <a:t>উদাহরণ: 5 </a:t>
            </a:r>
            <a:r>
              <a:rPr lang="en-US" dirty="0"/>
              <a:t>Disk RAID 5 Layout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53915"/>
              </p:ext>
            </p:extLst>
          </p:nvPr>
        </p:nvGraphicFramePr>
        <p:xfrm>
          <a:off x="796564" y="3372034"/>
          <a:ext cx="7661274" cy="15544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918265907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1428038374"/>
                    </a:ext>
                  </a:extLst>
                </a:gridCol>
              </a:tblGrid>
              <a:tr h="16228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Block Sequence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531653"/>
                  </a:ext>
                </a:extLst>
              </a:tr>
              <a:tr h="16228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P0, 4, 8, 12, 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169329"/>
                  </a:ext>
                </a:extLst>
              </a:tr>
              <a:tr h="16228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0, P1, 9, 13, 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04895"/>
                  </a:ext>
                </a:extLst>
              </a:tr>
              <a:tr h="16228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1, 5, P2, 14, 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07171"/>
                  </a:ext>
                </a:extLst>
              </a:tr>
              <a:tr h="16228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Disk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2, 6, 10, P3, 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094526"/>
                  </a:ext>
                </a:extLst>
              </a:tr>
              <a:tr h="162287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Disk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3, 7, 11, 15, P4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5057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36827" y="5082075"/>
            <a:ext cx="713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Parity block </a:t>
            </a:r>
            <a:r>
              <a:rPr lang="as-IN" dirty="0"/>
              <a:t>ঘুরে ঘুরে সব </a:t>
            </a:r>
            <a:r>
              <a:rPr lang="en-US" dirty="0"/>
              <a:t>disk-</a:t>
            </a:r>
            <a:r>
              <a:rPr lang="as-IN" dirty="0"/>
              <a:t>এ রাখা হয় — </a:t>
            </a:r>
            <a:r>
              <a:rPr lang="en-US" dirty="0"/>
              <a:t>fixed parity disk </a:t>
            </a:r>
            <a:r>
              <a:rPr lang="as-IN" dirty="0"/>
              <a:t>নেই</a:t>
            </a:r>
          </a:p>
          <a:p>
            <a:r>
              <a:rPr lang="en-US" b="1" dirty="0"/>
              <a:t>✅ RAID 5-</a:t>
            </a:r>
            <a:r>
              <a:rPr lang="as-IN" b="1" dirty="0"/>
              <a:t>এর সুবিধা</a:t>
            </a:r>
            <a:endParaRPr lang="as-IN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1146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46081"/>
              </p:ext>
            </p:extLst>
          </p:nvPr>
        </p:nvGraphicFramePr>
        <p:xfrm>
          <a:off x="852095" y="94527"/>
          <a:ext cx="7661274" cy="149788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2443463907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612835454"/>
                    </a:ext>
                  </a:extLst>
                </a:gridCol>
              </a:tblGrid>
              <a:tr h="20590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দিক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148704"/>
                  </a:ext>
                </a:extLst>
              </a:tr>
              <a:tr h="20590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Fault tolerance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 disk fail করলে recover সম্ভব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180669"/>
                  </a:ext>
                </a:extLst>
              </a:tr>
              <a:tr h="20590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Better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Read/write parallel </a:t>
                      </a:r>
                      <a:r>
                        <a:rPr lang="as-IN" sz="1100">
                          <a:effectLst/>
                        </a:rPr>
                        <a:t>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45578"/>
                  </a:ext>
                </a:extLst>
              </a:tr>
              <a:tr h="36032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Efficient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RAID 1-</a:t>
                      </a:r>
                      <a:r>
                        <a:rPr lang="as-IN" sz="1100">
                          <a:effectLst/>
                        </a:rPr>
                        <a:t>এর মতো </a:t>
                      </a:r>
                      <a:r>
                        <a:rPr lang="en-US" sz="1100">
                          <a:effectLst/>
                        </a:rPr>
                        <a:t>double storage </a:t>
                      </a:r>
                      <a:r>
                        <a:rPr lang="as-IN" sz="1100">
                          <a:effectLst/>
                        </a:rPr>
                        <a:t>লাগে না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799814"/>
                  </a:ext>
                </a:extLst>
              </a:tr>
              <a:tr h="36032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❌ Write penalty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Parity update </a:t>
                      </a:r>
                      <a:r>
                        <a:rPr lang="en-US" sz="1100" dirty="0" err="1">
                          <a:effectLst/>
                        </a:rPr>
                        <a:t>করতে</a:t>
                      </a:r>
                      <a:r>
                        <a:rPr lang="en-US" sz="1100" dirty="0">
                          <a:effectLst/>
                        </a:rPr>
                        <a:t> extra read/write </a:t>
                      </a:r>
                      <a:r>
                        <a:rPr lang="en-US" sz="1100" dirty="0" err="1">
                          <a:effectLst/>
                        </a:rPr>
                        <a:t>লাগে</a:t>
                      </a:r>
                      <a:endParaRPr lang="en-US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5798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41402" y="1919862"/>
            <a:ext cx="90025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Mnemonic:</a:t>
            </a:r>
          </a:p>
          <a:p>
            <a:r>
              <a:rPr lang="en-US" b="1" dirty="0"/>
              <a:t>"Rotate Parity, Recover Smart"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 → Rotate parity block across disks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→ Parity = XOR of data blocks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 → Recovery possible from parity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 → Smart layout → balanced performance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RAID 5-</a:t>
            </a:r>
            <a:r>
              <a:rPr lang="as-IN" dirty="0"/>
              <a:t>এর </a:t>
            </a:r>
            <a:r>
              <a:rPr lang="en-US" dirty="0"/>
              <a:t>layout + recovery logic </a:t>
            </a:r>
            <a:r>
              <a:rPr lang="as-IN" dirty="0"/>
              <a:t>সহজে মনে রাখতে পারবি।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৫ জন বন্ধু মিলে একটা </a:t>
            </a:r>
            <a:r>
              <a:rPr lang="en-US" dirty="0"/>
              <a:t>puzzle solve </a:t>
            </a:r>
            <a:r>
              <a:rPr lang="as-IN" dirty="0"/>
              <a:t>করছো: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প্রত্যেকে </a:t>
            </a:r>
            <a:r>
              <a:rPr lang="en-US" dirty="0"/>
              <a:t>clue </a:t>
            </a:r>
            <a:r>
              <a:rPr lang="as-IN" dirty="0"/>
              <a:t>রাখছে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প্রত্যেক </a:t>
            </a:r>
            <a:r>
              <a:rPr lang="en-US" dirty="0"/>
              <a:t>round-</a:t>
            </a:r>
            <a:r>
              <a:rPr lang="as-IN" dirty="0"/>
              <a:t>এ একজন </a:t>
            </a:r>
            <a:r>
              <a:rPr lang="en-US" dirty="0"/>
              <a:t>parity keeper — </a:t>
            </a:r>
            <a:r>
              <a:rPr lang="as-IN" dirty="0"/>
              <a:t>সে বাকি </a:t>
            </a:r>
            <a:r>
              <a:rPr lang="en-US" dirty="0"/>
              <a:t>clue-</a:t>
            </a:r>
            <a:r>
              <a:rPr lang="as-IN" dirty="0"/>
              <a:t>গুলোর </a:t>
            </a:r>
            <a:r>
              <a:rPr lang="en-US" dirty="0"/>
              <a:t>XOR summary </a:t>
            </a:r>
            <a:r>
              <a:rPr lang="as-IN" dirty="0"/>
              <a:t>রাখছে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একজনের </a:t>
            </a:r>
            <a:r>
              <a:rPr lang="en-US" dirty="0"/>
              <a:t>clue </a:t>
            </a:r>
            <a:r>
              <a:rPr lang="as-IN" dirty="0"/>
              <a:t>হারিয়ে যায় → বাকি </a:t>
            </a:r>
            <a:r>
              <a:rPr lang="en-US" dirty="0"/>
              <a:t>clue + parity keeper-</a:t>
            </a:r>
            <a:r>
              <a:rPr lang="as-IN" dirty="0"/>
              <a:t>এর </a:t>
            </a:r>
            <a:r>
              <a:rPr lang="en-US" dirty="0"/>
              <a:t>summary </a:t>
            </a:r>
            <a:r>
              <a:rPr lang="as-IN" dirty="0"/>
              <a:t>দিয়ে </a:t>
            </a:r>
            <a:r>
              <a:rPr lang="en-US" dirty="0"/>
              <a:t>recover </a:t>
            </a:r>
            <a:r>
              <a:rPr lang="as-IN" dirty="0"/>
              <a:t>করা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Parity keeper </a:t>
            </a:r>
            <a:r>
              <a:rPr lang="as-IN" dirty="0"/>
              <a:t>ঘুরে ঘুরে বদলায় — সবাই সমান দায়িত্ব পায়</a:t>
            </a:r>
          </a:p>
          <a:p>
            <a:r>
              <a:rPr lang="as-IN" dirty="0"/>
              <a:t>এইভাবে </a:t>
            </a:r>
            <a:r>
              <a:rPr lang="en-US" dirty="0"/>
              <a:t>RAID 5 </a:t>
            </a:r>
            <a:r>
              <a:rPr lang="as-IN" dirty="0"/>
              <a:t>কাজ করে — </a:t>
            </a:r>
            <a:r>
              <a:rPr lang="en-US" dirty="0"/>
              <a:t>performance + fault tolerance balance </a:t>
            </a:r>
            <a:r>
              <a:rPr lang="as-IN" dirty="0"/>
              <a:t>করে।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0897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/>
            <a:r>
              <a:rPr lang="en-US" altLang="en-US" dirty="0"/>
              <a:t>Block writes occur in parallel if the blocks and their parity blocks are on different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/>
            <a:r>
              <a:rPr lang="en-US" altLang="en-US" dirty="0"/>
              <a:t> Better reliability than Level 5 at a higher cost</a:t>
            </a:r>
          </a:p>
          <a:p>
            <a:pPr lvl="2"/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671054" y="4046919"/>
            <a:ext cx="5947942" cy="1446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4273" y="85323"/>
            <a:ext cx="83097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RAID 6: Dual Parity for Extra Reliability</a:t>
            </a:r>
          </a:p>
          <a:p>
            <a:r>
              <a:rPr lang="en-US" sz="1100" b="1" dirty="0"/>
              <a:t>RAID 6</a:t>
            </a:r>
            <a:r>
              <a:rPr lang="en-US" sz="1100" dirty="0"/>
              <a:t> </a:t>
            </a:r>
            <a:r>
              <a:rPr lang="as-IN" sz="1100" dirty="0"/>
              <a:t>হলো </a:t>
            </a:r>
            <a:r>
              <a:rPr lang="en-US" sz="1100" dirty="0"/>
              <a:t>RAID 5-</a:t>
            </a:r>
            <a:r>
              <a:rPr lang="as-IN" sz="1100" dirty="0"/>
              <a:t>এর </a:t>
            </a:r>
            <a:r>
              <a:rPr lang="en-US" sz="1100" dirty="0"/>
              <a:t>advanced version — </a:t>
            </a:r>
            <a:r>
              <a:rPr lang="as-IN" sz="1100" dirty="0"/>
              <a:t>যেখানে </a:t>
            </a:r>
            <a:r>
              <a:rPr lang="as-IN" sz="1100" b="1" dirty="0"/>
              <a:t>একটা নয়, দুইটা </a:t>
            </a:r>
            <a:r>
              <a:rPr lang="en-US" sz="1100" b="1" dirty="0"/>
              <a:t>parity block</a:t>
            </a:r>
            <a:r>
              <a:rPr lang="en-US" sz="1100" dirty="0"/>
              <a:t> </a:t>
            </a:r>
            <a:r>
              <a:rPr lang="as-IN" sz="1100" dirty="0"/>
              <a:t>থাকে: → </a:t>
            </a:r>
            <a:r>
              <a:rPr lang="en-US" sz="1100" b="1" dirty="0"/>
              <a:t>P (XOR parity)</a:t>
            </a:r>
            <a:r>
              <a:rPr lang="en-US" sz="1100" dirty="0"/>
              <a:t> + </a:t>
            </a:r>
            <a:r>
              <a:rPr lang="en-US" sz="1100" b="1" dirty="0"/>
              <a:t>Q (Reed-Solomon or other code)</a:t>
            </a:r>
            <a:endParaRPr lang="en-US" sz="1100" dirty="0"/>
          </a:p>
          <a:p>
            <a:r>
              <a:rPr lang="en-US" sz="1100" dirty="0"/>
              <a:t>👉 </a:t>
            </a:r>
            <a:r>
              <a:rPr lang="as-IN" sz="1100" dirty="0"/>
              <a:t>এতে </a:t>
            </a:r>
            <a:r>
              <a:rPr lang="as-IN" sz="1100" b="1" dirty="0"/>
              <a:t>একসাথে দুইটা </a:t>
            </a:r>
            <a:r>
              <a:rPr lang="en-US" sz="1100" b="1" dirty="0"/>
              <a:t>disk fail</a:t>
            </a:r>
            <a:r>
              <a:rPr lang="en-US" sz="1100" dirty="0"/>
              <a:t> </a:t>
            </a:r>
            <a:r>
              <a:rPr lang="as-IN" sz="1100" dirty="0"/>
              <a:t>করলেও ডেটা </a:t>
            </a:r>
            <a:r>
              <a:rPr lang="en-US" sz="1100" dirty="0"/>
              <a:t>recover </a:t>
            </a:r>
            <a:r>
              <a:rPr lang="as-IN" sz="1100" dirty="0"/>
              <a:t>করা যায়।</a:t>
            </a:r>
            <a:endParaRPr lang="as-IN" sz="11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4273" y="854764"/>
            <a:ext cx="18549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🔹 RAID 5 vs RAID 6 </a:t>
            </a:r>
            <a:r>
              <a:rPr lang="as-IN" sz="1100" dirty="0"/>
              <a:t>তুলনা</a:t>
            </a:r>
            <a:endParaRPr lang="en-US" sz="11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76485"/>
              </p:ext>
            </p:extLst>
          </p:nvPr>
        </p:nvGraphicFramePr>
        <p:xfrm>
          <a:off x="691840" y="1116374"/>
          <a:ext cx="7661274" cy="15544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553758">
                  <a:extLst>
                    <a:ext uri="{9D8B030D-6E8A-4147-A177-3AD203B41FA5}">
                      <a16:colId xmlns:a16="http://schemas.microsoft.com/office/drawing/2014/main" val="4205891708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3099877647"/>
                    </a:ext>
                  </a:extLst>
                </a:gridCol>
                <a:gridCol w="2553758">
                  <a:extLst>
                    <a:ext uri="{9D8B030D-6E8A-4147-A177-3AD203B41FA5}">
                      <a16:colId xmlns:a16="http://schemas.microsoft.com/office/drawing/2014/main" val="2002490857"/>
                    </a:ext>
                  </a:extLst>
                </a:gridCol>
              </a:tblGrid>
              <a:tr h="161548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দিক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RAID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RAID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567077"/>
                  </a:ext>
                </a:extLst>
              </a:tr>
              <a:tr h="16154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 block 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 blocks (P + Q)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493733"/>
                  </a:ext>
                </a:extLst>
              </a:tr>
              <a:tr h="16154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Fault tolerance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 disk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 disk 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086670"/>
                  </a:ext>
                </a:extLst>
              </a:tr>
              <a:tr h="16154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Storage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Slightly 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739323"/>
                  </a:ext>
                </a:extLst>
              </a:tr>
              <a:tr h="1615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Excellent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56588"/>
                  </a:ext>
                </a:extLst>
              </a:tr>
              <a:tr h="16154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Lower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Higher (extra parity computation)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09522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60256" y="2572506"/>
            <a:ext cx="1016209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🔄 RAID 6 Recovery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 block</a:t>
            </a:r>
            <a:r>
              <a:rPr lang="en-US" sz="1400" dirty="0"/>
              <a:t> → XOR parity (RAID 5-</a:t>
            </a:r>
            <a:r>
              <a:rPr lang="as-IN" sz="1400" dirty="0"/>
              <a:t>এর মতো)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Q block</a:t>
            </a:r>
            <a:r>
              <a:rPr lang="en-US" sz="1400" dirty="0"/>
              <a:t> → Advanced parity (e.g., Reed-Solomon)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400" dirty="0"/>
              <a:t>যদি দুইটা </a:t>
            </a:r>
            <a:r>
              <a:rPr lang="en-US" sz="1400" dirty="0"/>
              <a:t>disk fail </a:t>
            </a:r>
            <a:r>
              <a:rPr lang="as-IN" sz="1400" dirty="0"/>
              <a:t>করে → </a:t>
            </a:r>
            <a:r>
              <a:rPr lang="en-US" sz="1400" dirty="0"/>
              <a:t>P + Q block </a:t>
            </a:r>
            <a:r>
              <a:rPr lang="as-IN" sz="1400" dirty="0"/>
              <a:t>দিয়ে </a:t>
            </a:r>
            <a:r>
              <a:rPr lang="en-US" sz="1400" dirty="0"/>
              <a:t>missing data reconstruct </a:t>
            </a:r>
            <a:r>
              <a:rPr lang="as-IN" sz="1400" dirty="0"/>
              <a:t>করা যায়</a:t>
            </a:r>
          </a:p>
          <a:p>
            <a:r>
              <a:rPr lang="en-US" sz="1400" dirty="0"/>
              <a:t>👉 Parity blocks rotate across disks — balanced layout</a:t>
            </a:r>
          </a:p>
          <a:p>
            <a:r>
              <a:rPr lang="en-US" sz="1400" b="1" dirty="0"/>
              <a:t>🧠 Mnemonic:</a:t>
            </a:r>
          </a:p>
          <a:p>
            <a:r>
              <a:rPr lang="en-US" sz="1400" b="1" dirty="0"/>
              <a:t>"P + Q Protect Quietly"</a:t>
            </a:r>
            <a:endParaRPr lang="en-US" sz="1400" dirty="0"/>
          </a:p>
          <a:p>
            <a:r>
              <a:rPr lang="en-US" sz="1400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</a:t>
            </a:r>
            <a:r>
              <a:rPr lang="en-US" sz="1400" dirty="0"/>
              <a:t> → XOR parity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Q</a:t>
            </a:r>
            <a:r>
              <a:rPr lang="en-US" sz="1400" dirty="0"/>
              <a:t> → Extra parity for second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Protect</a:t>
            </a:r>
            <a:r>
              <a:rPr lang="en-US" sz="1400" dirty="0"/>
              <a:t> → Two disk failure tolerated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Quietly</a:t>
            </a:r>
            <a:r>
              <a:rPr lang="en-US" sz="1400" dirty="0"/>
              <a:t> → Background parity computation</a:t>
            </a:r>
          </a:p>
          <a:p>
            <a:r>
              <a:rPr lang="en-US" sz="1400" dirty="0"/>
              <a:t>👉 </a:t>
            </a:r>
            <a:r>
              <a:rPr lang="as-IN" sz="1400" dirty="0"/>
              <a:t>এই </a:t>
            </a:r>
            <a:r>
              <a:rPr lang="en-US" sz="1400" dirty="0"/>
              <a:t>mnemonic </a:t>
            </a:r>
            <a:r>
              <a:rPr lang="as-IN" sz="1400" dirty="0"/>
              <a:t>দিয়ে তুই </a:t>
            </a:r>
            <a:r>
              <a:rPr lang="en-US" sz="1400" dirty="0"/>
              <a:t>RAID 6-</a:t>
            </a:r>
            <a:r>
              <a:rPr lang="as-IN" sz="1400" dirty="0"/>
              <a:t>এর </a:t>
            </a:r>
            <a:r>
              <a:rPr lang="en-US" sz="1400" dirty="0"/>
              <a:t>fault tolerance logic </a:t>
            </a:r>
            <a:r>
              <a:rPr lang="as-IN" sz="1400" dirty="0"/>
              <a:t>সহজে মনে রাখতে পারবি।</a:t>
            </a:r>
          </a:p>
          <a:p>
            <a:r>
              <a:rPr lang="en-US" sz="1400" b="1" dirty="0"/>
              <a:t>🧺 </a:t>
            </a:r>
            <a:r>
              <a:rPr lang="as-IN" sz="1400" b="1" dirty="0"/>
              <a:t>গল্প দিয়ে বুঝি:</a:t>
            </a:r>
          </a:p>
          <a:p>
            <a:r>
              <a:rPr lang="as-IN" sz="1400" dirty="0"/>
              <a:t>ধরো তুই একটা </a:t>
            </a:r>
            <a:r>
              <a:rPr lang="en-US" sz="1400" dirty="0"/>
              <a:t>important document </a:t>
            </a:r>
            <a:r>
              <a:rPr lang="as-IN" sz="1400" dirty="0"/>
              <a:t>৫ জন বন্ধুর মধ্যে ভাগ করে রেখেছো: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RAID 5 → </a:t>
            </a:r>
            <a:r>
              <a:rPr lang="as-IN" sz="1400" dirty="0"/>
              <a:t>একজন </a:t>
            </a:r>
            <a:r>
              <a:rPr lang="en-US" sz="1400" dirty="0"/>
              <a:t>backup </a:t>
            </a:r>
            <a:r>
              <a:rPr lang="as-IN" sz="1400" dirty="0"/>
              <a:t>রাখছে (</a:t>
            </a:r>
            <a:r>
              <a:rPr lang="en-US" sz="1400" dirty="0"/>
              <a:t>P) → </a:t>
            </a:r>
            <a:r>
              <a:rPr lang="as-IN" sz="1400" dirty="0"/>
              <a:t>একজন হারালে </a:t>
            </a:r>
            <a:r>
              <a:rPr lang="en-US" sz="1400" dirty="0"/>
              <a:t>recover </a:t>
            </a:r>
            <a:r>
              <a:rPr lang="as-IN" sz="1400" dirty="0"/>
              <a:t>সম্ভব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RAID 6 → </a:t>
            </a:r>
            <a:r>
              <a:rPr lang="as-IN" sz="1400" dirty="0"/>
              <a:t>দুইজন </a:t>
            </a:r>
            <a:r>
              <a:rPr lang="en-US" sz="1400" dirty="0"/>
              <a:t>backup </a:t>
            </a:r>
            <a:r>
              <a:rPr lang="as-IN" sz="1400" dirty="0"/>
              <a:t>রাখছে (</a:t>
            </a:r>
            <a:r>
              <a:rPr lang="en-US" sz="1400" dirty="0"/>
              <a:t>P + Q) → </a:t>
            </a:r>
            <a:r>
              <a:rPr lang="as-IN" sz="1400" dirty="0"/>
              <a:t>দুইজন হারালেও </a:t>
            </a:r>
            <a:r>
              <a:rPr lang="en-US" sz="1400" dirty="0"/>
              <a:t>recover </a:t>
            </a:r>
            <a:r>
              <a:rPr lang="as-IN" sz="1400" dirty="0"/>
              <a:t>সম্ভব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Backup-</a:t>
            </a:r>
            <a:r>
              <a:rPr lang="as-IN" sz="1400" dirty="0"/>
              <a:t>গুলো ঘুরে ঘুরে সবাই রাখছে → </a:t>
            </a:r>
            <a:r>
              <a:rPr lang="en-US" sz="1400" dirty="0"/>
              <a:t>balanced responsibility</a:t>
            </a:r>
          </a:p>
          <a:p>
            <a:r>
              <a:rPr lang="as-IN" sz="1400" dirty="0"/>
              <a:t>এইভাবে </a:t>
            </a:r>
            <a:r>
              <a:rPr lang="en-US" sz="1400" dirty="0"/>
              <a:t>RAID 6 </a:t>
            </a:r>
            <a:r>
              <a:rPr lang="as-IN" sz="1400" dirty="0"/>
              <a:t>কাজ করে — </a:t>
            </a:r>
            <a:r>
              <a:rPr lang="en-US" sz="1400" dirty="0"/>
              <a:t>high reliability, even in worst-case failure।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37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4112" cy="4641850"/>
          </a:xfrm>
        </p:spPr>
        <p:txBody>
          <a:bodyPr/>
          <a:lstStyle/>
          <a:p>
            <a:r>
              <a:rPr lang="en-US" altLang="en-US" b="1" dirty="0"/>
              <a:t>Other levels (not used in practice):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430" y="98932"/>
            <a:ext cx="83945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🧠 Rarely Used RAID Levels: 2, 3, 4</a:t>
            </a:r>
          </a:p>
          <a:p>
            <a:r>
              <a:rPr lang="as-IN" sz="1100" dirty="0"/>
              <a:t>এই </a:t>
            </a:r>
            <a:r>
              <a:rPr lang="en-US" sz="1100" dirty="0"/>
              <a:t>RAID levels historically important </a:t>
            </a:r>
            <a:r>
              <a:rPr lang="as-IN" sz="1100" dirty="0"/>
              <a:t>হলেও </a:t>
            </a:r>
            <a:r>
              <a:rPr lang="en-US" sz="1100" b="1" dirty="0"/>
              <a:t>practical deployment</a:t>
            </a:r>
            <a:r>
              <a:rPr lang="en-US" sz="1100" dirty="0"/>
              <a:t>-</a:t>
            </a:r>
            <a:r>
              <a:rPr lang="as-IN" sz="1100" dirty="0"/>
              <a:t>এ খুব কম ব্যবহৃত হয় — </a:t>
            </a:r>
            <a:r>
              <a:rPr lang="en-US" sz="1100" dirty="0"/>
              <a:t>performance bottlenecks </a:t>
            </a:r>
            <a:r>
              <a:rPr lang="as-IN" sz="1100" dirty="0"/>
              <a:t>বা </a:t>
            </a:r>
            <a:r>
              <a:rPr lang="en-US" sz="1100" dirty="0"/>
              <a:t>redundancy limitations-</a:t>
            </a:r>
            <a:r>
              <a:rPr lang="as-IN" sz="1100" dirty="0"/>
              <a:t>এর কারণে।</a:t>
            </a:r>
          </a:p>
          <a:p>
            <a:r>
              <a:rPr lang="en-US" sz="1100" b="1" dirty="0"/>
              <a:t>🔹 RAID 2: Memory-Style ECC + Bit Striping</a:t>
            </a:r>
            <a:endParaRPr lang="en-US" sz="1100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28572"/>
              </p:ext>
            </p:extLst>
          </p:nvPr>
        </p:nvGraphicFramePr>
        <p:xfrm>
          <a:off x="842669" y="868373"/>
          <a:ext cx="7661274" cy="14612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960533156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2657658130"/>
                    </a:ext>
                  </a:extLst>
                </a:gridCol>
              </a:tblGrid>
              <a:tr h="221903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154652"/>
                  </a:ext>
                </a:extLst>
              </a:tr>
              <a:tr h="22190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Bit-level striping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প্রতিটি </a:t>
                      </a:r>
                      <a:r>
                        <a:rPr lang="en-US" sz="1100">
                          <a:effectLst/>
                        </a:rPr>
                        <a:t>bit </a:t>
                      </a:r>
                      <a:r>
                        <a:rPr lang="as-IN" sz="1100">
                          <a:effectLst/>
                        </a:rPr>
                        <a:t>আলাদা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704760"/>
                  </a:ext>
                </a:extLst>
              </a:tr>
              <a:tr h="38833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ECC parity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Error correction code </a:t>
                      </a:r>
                      <a:r>
                        <a:rPr lang="as-IN" sz="1100">
                          <a:effectLst/>
                        </a:rPr>
                        <a:t>ব্যবহার করে </a:t>
                      </a:r>
                      <a:r>
                        <a:rPr lang="en-US" sz="1100">
                          <a:effectLst/>
                        </a:rPr>
                        <a:t>redundancy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88162"/>
                  </a:ext>
                </a:extLst>
              </a:tr>
              <a:tr h="55475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Drawback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Complex hardware, slow seek/access → modern systems avoid </a:t>
                      </a:r>
                      <a:r>
                        <a:rPr lang="en-US" sz="1100" dirty="0" err="1">
                          <a:effectLst/>
                        </a:rPr>
                        <a:t>করে</a:t>
                      </a:r>
                      <a:endParaRPr lang="en-US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280279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49430" y="2429040"/>
            <a:ext cx="7310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</a:t>
            </a:r>
            <a:r>
              <a:rPr lang="as-IN" dirty="0"/>
              <a:t>এখনকার </a:t>
            </a:r>
            <a:r>
              <a:rPr lang="en-US" dirty="0"/>
              <a:t>disk-</a:t>
            </a:r>
            <a:r>
              <a:rPr lang="as-IN" dirty="0"/>
              <a:t>এ </a:t>
            </a:r>
            <a:r>
              <a:rPr lang="en-US" dirty="0"/>
              <a:t>built-in ECC </a:t>
            </a:r>
            <a:r>
              <a:rPr lang="as-IN" dirty="0"/>
              <a:t>থাকে → </a:t>
            </a:r>
            <a:r>
              <a:rPr lang="en-US" dirty="0"/>
              <a:t>RAID 2 redundant </a:t>
            </a:r>
            <a:r>
              <a:rPr lang="as-IN" dirty="0"/>
              <a:t>হয়ে গেছে</a:t>
            </a:r>
          </a:p>
          <a:p>
            <a:r>
              <a:rPr lang="en-US" b="1" dirty="0"/>
              <a:t>🔹 RAID 3: Bit-Interleaved Parity</a:t>
            </a:r>
            <a:endParaRPr lang="en-US" b="1" dirty="0"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55950"/>
              </p:ext>
            </p:extLst>
          </p:nvPr>
        </p:nvGraphicFramePr>
        <p:xfrm>
          <a:off x="842669" y="3021608"/>
          <a:ext cx="7661274" cy="117478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23472807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996189305"/>
                    </a:ext>
                  </a:extLst>
                </a:gridCol>
              </a:tblGrid>
              <a:tr h="227169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974039"/>
                  </a:ext>
                </a:extLst>
              </a:tr>
              <a:tr h="227169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Bit-level striping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Byte-</a:t>
                      </a:r>
                      <a:r>
                        <a:rPr lang="as-IN" sz="1100">
                          <a:effectLst/>
                        </a:rPr>
                        <a:t>এর </a:t>
                      </a:r>
                      <a:r>
                        <a:rPr lang="en-US" sz="1100">
                          <a:effectLst/>
                        </a:rPr>
                        <a:t>bit-</a:t>
                      </a:r>
                      <a:r>
                        <a:rPr lang="as-IN" sz="1100">
                          <a:effectLst/>
                        </a:rPr>
                        <a:t>গুলো আলাদা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420328"/>
                  </a:ext>
                </a:extLst>
              </a:tr>
              <a:tr h="227169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Dedicated parity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সব </a:t>
                      </a:r>
                      <a:r>
                        <a:rPr lang="en-US" sz="1100">
                          <a:effectLst/>
                        </a:rPr>
                        <a:t>parity </a:t>
                      </a:r>
                      <a:r>
                        <a:rPr lang="as-IN" sz="1100">
                          <a:effectLst/>
                        </a:rPr>
                        <a:t>এক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11461"/>
                  </a:ext>
                </a:extLst>
              </a:tr>
              <a:tr h="39754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Drawback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Single parity disk → bottleneck during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75688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2668" y="4204186"/>
            <a:ext cx="7764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Sequential access </a:t>
            </a:r>
            <a:r>
              <a:rPr lang="as-IN" dirty="0"/>
              <a:t>ভালো, কিন্তু </a:t>
            </a:r>
            <a:r>
              <a:rPr lang="en-US" dirty="0"/>
              <a:t>random access performance </a:t>
            </a:r>
            <a:r>
              <a:rPr lang="as-IN" dirty="0"/>
              <a:t>খারাপ</a:t>
            </a:r>
          </a:p>
          <a:p>
            <a:r>
              <a:rPr lang="en-US" b="1" dirty="0"/>
              <a:t>🔹 RAID 4: Block-Interleaved Parity</a:t>
            </a:r>
            <a:endParaRPr lang="en-US" b="1" dirty="0">
              <a:effectLst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36795"/>
              </p:ext>
            </p:extLst>
          </p:nvPr>
        </p:nvGraphicFramePr>
        <p:xfrm>
          <a:off x="749430" y="4788961"/>
          <a:ext cx="7661274" cy="129527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562959889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153213206"/>
                    </a:ext>
                  </a:extLst>
                </a:gridCol>
              </a:tblGrid>
              <a:tr h="269894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878858"/>
                  </a:ext>
                </a:extLst>
              </a:tr>
              <a:tr h="2698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Block-level striping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File block-</a:t>
                      </a:r>
                      <a:r>
                        <a:rPr lang="as-IN" sz="1200">
                          <a:effectLst/>
                        </a:rPr>
                        <a:t>গুলো আলাদা </a:t>
                      </a:r>
                      <a:r>
                        <a:rPr lang="en-US" sz="1200">
                          <a:effectLst/>
                        </a:rPr>
                        <a:t>disk-</a:t>
                      </a:r>
                      <a:r>
                        <a:rPr lang="as-IN" sz="1200">
                          <a:effectLst/>
                        </a:rPr>
                        <a:t>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202351"/>
                  </a:ext>
                </a:extLst>
              </a:tr>
              <a:tr h="2698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Dedicated parity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সব </a:t>
                      </a:r>
                      <a:r>
                        <a:rPr lang="en-US" sz="1200">
                          <a:effectLst/>
                        </a:rPr>
                        <a:t>block-</a:t>
                      </a:r>
                      <a:r>
                        <a:rPr lang="as-IN" sz="1200">
                          <a:effectLst/>
                        </a:rPr>
                        <a:t>এর </a:t>
                      </a:r>
                      <a:r>
                        <a:rPr lang="en-US" sz="1200">
                          <a:effectLst/>
                        </a:rPr>
                        <a:t>parity </a:t>
                      </a:r>
                      <a:r>
                        <a:rPr lang="as-IN" sz="1200">
                          <a:effectLst/>
                        </a:rPr>
                        <a:t>এক </a:t>
                      </a:r>
                      <a:r>
                        <a:rPr lang="en-US" sz="1200">
                          <a:effectLst/>
                        </a:rPr>
                        <a:t>disk-</a:t>
                      </a:r>
                      <a:r>
                        <a:rPr lang="as-IN" sz="1200">
                          <a:effectLst/>
                        </a:rPr>
                        <a:t>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053814"/>
                  </a:ext>
                </a:extLst>
              </a:tr>
              <a:tr h="472315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Drawback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Random write → parity disk overload → bottleneck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8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7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547" y="1162346"/>
            <a:ext cx="91817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RAID 5-</a:t>
            </a:r>
            <a:r>
              <a:rPr lang="as-IN" dirty="0"/>
              <a:t>এর </a:t>
            </a:r>
            <a:r>
              <a:rPr lang="en-US" dirty="0"/>
              <a:t>distributed parity </a:t>
            </a:r>
            <a:r>
              <a:rPr lang="as-IN" dirty="0"/>
              <a:t>এই </a:t>
            </a:r>
            <a:r>
              <a:rPr lang="en-US" dirty="0"/>
              <a:t>bottleneck avoid </a:t>
            </a:r>
            <a:r>
              <a:rPr lang="as-IN" dirty="0"/>
              <a:t>করে → তাই </a:t>
            </a:r>
            <a:r>
              <a:rPr lang="en-US" dirty="0"/>
              <a:t>RAID 4 practical use-</a:t>
            </a:r>
            <a:r>
              <a:rPr lang="as-IN" dirty="0"/>
              <a:t>এ </a:t>
            </a:r>
            <a:r>
              <a:rPr lang="en-US" dirty="0"/>
              <a:t>replace </a:t>
            </a:r>
            <a:r>
              <a:rPr lang="as-IN" dirty="0"/>
              <a:t>হয়ে গেছে</a:t>
            </a:r>
          </a:p>
          <a:p>
            <a:r>
              <a:rPr lang="en-US" b="1" dirty="0"/>
              <a:t>📌 Mnemonic:</a:t>
            </a:r>
          </a:p>
          <a:p>
            <a:r>
              <a:rPr lang="en-US" b="1" dirty="0"/>
              <a:t>"2 Too Complex, 3 Too Bottlenecked, 4 Too Parity-Heavy"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  <a:r>
              <a:rPr lang="en-US" dirty="0"/>
              <a:t> → Bit striping + ECC → hardware-heavy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3</a:t>
            </a:r>
            <a:r>
              <a:rPr lang="en-US" dirty="0"/>
              <a:t> → Bit striping + single parity → write bottleneck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4</a:t>
            </a:r>
            <a:r>
              <a:rPr lang="en-US" dirty="0"/>
              <a:t> → Block striping + single parity → parity overload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RAID 2–4-</a:t>
            </a:r>
            <a:r>
              <a:rPr lang="as-IN" dirty="0"/>
              <a:t>এর </a:t>
            </a:r>
            <a:r>
              <a:rPr lang="en-US" dirty="0"/>
              <a:t>limitation </a:t>
            </a:r>
            <a:r>
              <a:rPr lang="as-IN" dirty="0"/>
              <a:t>সহজে মনে রাখতে পারবি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টিমে কাজ করছো: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2</a:t>
            </a:r>
            <a:r>
              <a:rPr lang="en-US" dirty="0"/>
              <a:t> → </a:t>
            </a:r>
            <a:r>
              <a:rPr lang="as-IN" dirty="0"/>
              <a:t>প্রতিটি শব্দ আলাদা বন্ধু বলছে, আর একজন </a:t>
            </a:r>
            <a:r>
              <a:rPr lang="en-US" dirty="0"/>
              <a:t>grammar checker → coordination </a:t>
            </a:r>
            <a:r>
              <a:rPr lang="as-IN" dirty="0"/>
              <a:t>কঠিন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3</a:t>
            </a:r>
            <a:r>
              <a:rPr lang="en-US" dirty="0"/>
              <a:t> → </a:t>
            </a:r>
            <a:r>
              <a:rPr lang="as-IN" dirty="0"/>
              <a:t>সবাই </a:t>
            </a:r>
            <a:r>
              <a:rPr lang="en-US" dirty="0"/>
              <a:t>bit </a:t>
            </a:r>
            <a:r>
              <a:rPr lang="as-IN" dirty="0"/>
              <a:t>বলছে, আর একজন </a:t>
            </a:r>
            <a:r>
              <a:rPr lang="en-US" dirty="0"/>
              <a:t>parity keeper → </a:t>
            </a:r>
            <a:r>
              <a:rPr lang="as-IN" dirty="0"/>
              <a:t>সে </a:t>
            </a:r>
            <a:r>
              <a:rPr lang="en-US" dirty="0"/>
              <a:t>overload </a:t>
            </a:r>
            <a:r>
              <a:rPr lang="as-IN" dirty="0"/>
              <a:t>হয়ে যাচ্ছে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4</a:t>
            </a:r>
            <a:r>
              <a:rPr lang="en-US" dirty="0"/>
              <a:t> → </a:t>
            </a:r>
            <a:r>
              <a:rPr lang="as-IN" dirty="0"/>
              <a:t>সবাই </a:t>
            </a:r>
            <a:r>
              <a:rPr lang="en-US" dirty="0"/>
              <a:t>block </a:t>
            </a:r>
            <a:r>
              <a:rPr lang="as-IN" dirty="0"/>
              <a:t>বলছে, কিন্তু </a:t>
            </a:r>
            <a:r>
              <a:rPr lang="en-US" dirty="0"/>
              <a:t>parity keeper </a:t>
            </a:r>
            <a:r>
              <a:rPr lang="as-IN" dirty="0"/>
              <a:t>একাই সব সামলাচ্ছে → সে ক্লান্ত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5/6</a:t>
            </a:r>
            <a:r>
              <a:rPr lang="en-US" dirty="0"/>
              <a:t> → parity duty </a:t>
            </a:r>
            <a:r>
              <a:rPr lang="as-IN" dirty="0"/>
              <a:t>ঘুরে ঘুরে সবাই ভাগ করে নিচ্ছে → </a:t>
            </a:r>
            <a:r>
              <a:rPr lang="en-US" dirty="0"/>
              <a:t>balanced, efficient</a:t>
            </a:r>
          </a:p>
          <a:p>
            <a:r>
              <a:rPr lang="as-IN" dirty="0"/>
              <a:t>এইভাবে </a:t>
            </a:r>
            <a:r>
              <a:rPr lang="en-US" dirty="0"/>
              <a:t>RAID 2–4 theoretical </a:t>
            </a:r>
            <a:r>
              <a:rPr lang="as-IN" dirty="0"/>
              <a:t>হলেও </a:t>
            </a:r>
            <a:r>
              <a:rPr lang="en-US" dirty="0"/>
              <a:t>practical deployment-</a:t>
            </a:r>
            <a:r>
              <a:rPr lang="as-IN" dirty="0"/>
              <a:t>এ </a:t>
            </a:r>
            <a:r>
              <a:rPr lang="en-US" dirty="0"/>
              <a:t>rarely used </a:t>
            </a:r>
            <a:r>
              <a:rPr lang="as-IN" dirty="0"/>
              <a:t>হয়।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43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114425"/>
            <a:ext cx="72390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data can be recovered quickly from other 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156" y="0"/>
            <a:ext cx="8804635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🧠 RAID Level </a:t>
            </a:r>
            <a:r>
              <a:rPr lang="as-IN" sz="1100" b="1" dirty="0"/>
              <a:t>নির্বাচন: কী কী বিষয় বিবেচনা করতে হয়?</a:t>
            </a:r>
          </a:p>
          <a:p>
            <a:r>
              <a:rPr lang="en-US" sz="1100" b="1" dirty="0"/>
              <a:t>🔹 1. Monetary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1, 6 → </a:t>
            </a:r>
            <a:r>
              <a:rPr lang="as-IN" sz="1100" dirty="0"/>
              <a:t>বেশি </a:t>
            </a:r>
            <a:r>
              <a:rPr lang="en-US" sz="1100" dirty="0"/>
              <a:t>disk </a:t>
            </a:r>
            <a:r>
              <a:rPr lang="as-IN" sz="1100" dirty="0"/>
              <a:t>লাগে → বেশি খরচ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0, 5 → </a:t>
            </a:r>
            <a:r>
              <a:rPr lang="as-IN" sz="1100" dirty="0"/>
              <a:t>কম খরচে </a:t>
            </a:r>
            <a:r>
              <a:rPr lang="en-US" sz="1100" dirty="0"/>
              <a:t>performance </a:t>
            </a:r>
            <a:r>
              <a:rPr lang="as-IN" sz="1100" dirty="0"/>
              <a:t>পাওয়া যায়</a:t>
            </a:r>
          </a:p>
          <a:p>
            <a:r>
              <a:rPr lang="en-US" sz="1100" b="1" dirty="0"/>
              <a:t>🔹 2. Normal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IOPS (I/O Operations per Second)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Bandwidth during regular read/write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0 → Highest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5 → Balanced speed + fault tolerance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6 → Slightly slower due to double parity</a:t>
            </a:r>
          </a:p>
          <a:p>
            <a:r>
              <a:rPr lang="en-US" sz="1100" b="1" dirty="0"/>
              <a:t>🔹 3. Performance During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0 → No protection → fail </a:t>
            </a:r>
            <a:r>
              <a:rPr lang="as-IN" sz="1100" dirty="0"/>
              <a:t>মানেই </a:t>
            </a:r>
            <a:r>
              <a:rPr lang="en-US" sz="1100" dirty="0"/>
              <a:t>data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1 → Mirror </a:t>
            </a:r>
            <a:r>
              <a:rPr lang="as-IN" sz="1100" dirty="0"/>
              <a:t>থেকে </a:t>
            </a:r>
            <a:r>
              <a:rPr lang="en-US" sz="1100" dirty="0"/>
              <a:t>read </a:t>
            </a:r>
            <a:r>
              <a:rPr lang="as-IN" sz="1100" dirty="0"/>
              <a:t>করা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5 → One disk fail </a:t>
            </a:r>
            <a:r>
              <a:rPr lang="as-IN" sz="1100" dirty="0"/>
              <a:t>হলেও কাজ চালানো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6 → Two disk fail </a:t>
            </a:r>
            <a:r>
              <a:rPr lang="as-IN" sz="1100" dirty="0"/>
              <a:t>হলেও </a:t>
            </a:r>
            <a:r>
              <a:rPr lang="en-US" sz="1100" dirty="0"/>
              <a:t>data recover </a:t>
            </a:r>
            <a:r>
              <a:rPr lang="as-IN" sz="1100" dirty="0"/>
              <a:t>করা যায়</a:t>
            </a:r>
          </a:p>
          <a:p>
            <a:r>
              <a:rPr lang="en-US" sz="1100" b="1" dirty="0"/>
              <a:t>🔹 4. Performance During Rebuild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Rebuild time matters: → </a:t>
            </a:r>
            <a:r>
              <a:rPr lang="as-IN" sz="1100" dirty="0"/>
              <a:t>যত বড় </a:t>
            </a:r>
            <a:r>
              <a:rPr lang="en-US" sz="1100" dirty="0"/>
              <a:t>disk, </a:t>
            </a:r>
            <a:r>
              <a:rPr lang="as-IN" sz="1100" dirty="0"/>
              <a:t>তত </a:t>
            </a:r>
            <a:r>
              <a:rPr lang="en-US" sz="1100" dirty="0"/>
              <a:t>rebuild time </a:t>
            </a:r>
            <a:r>
              <a:rPr lang="as-IN" sz="1100" dirty="0"/>
              <a:t>বেশি → </a:t>
            </a:r>
            <a:r>
              <a:rPr lang="en-US" sz="1100" dirty="0"/>
              <a:t>RAID 6-</a:t>
            </a:r>
            <a:r>
              <a:rPr lang="as-IN" sz="1100" dirty="0"/>
              <a:t>এর </a:t>
            </a:r>
            <a:r>
              <a:rPr lang="en-US" sz="1100" dirty="0"/>
              <a:t>rebuild slowest (double parity </a:t>
            </a:r>
            <a:r>
              <a:rPr lang="en-US" sz="1100" dirty="0" err="1"/>
              <a:t>recomputation</a:t>
            </a:r>
            <a:r>
              <a:rPr lang="en-US" sz="1100" dirty="0"/>
              <a:t>) </a:t>
            </a:r>
            <a:r>
              <a:rPr lang="en-US" sz="1100" dirty="0" smtClean="0"/>
              <a:t>→</a:t>
            </a:r>
          </a:p>
          <a:p>
            <a:r>
              <a:rPr lang="en-US" sz="1100" dirty="0" smtClean="0"/>
              <a:t> </a:t>
            </a:r>
            <a:r>
              <a:rPr lang="en-US" sz="1100" dirty="0"/>
              <a:t>RAID 5 faster than RAID 6 → RAID 1 fastest (just copy from mirror)</a:t>
            </a:r>
          </a:p>
          <a:p>
            <a:r>
              <a:rPr lang="en-US" sz="1100" b="1" dirty="0"/>
              <a:t>⚠️ RAID 0: Only for Non-Critical Data</a:t>
            </a:r>
            <a:endParaRPr lang="en-US" sz="1100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30228"/>
              </p:ext>
            </p:extLst>
          </p:nvPr>
        </p:nvGraphicFramePr>
        <p:xfrm>
          <a:off x="531584" y="3308598"/>
          <a:ext cx="7661274" cy="132387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377247561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202207774"/>
                    </a:ext>
                  </a:extLst>
                </a:gridCol>
              </a:tblGrid>
              <a:tr h="218655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084024"/>
                  </a:ext>
                </a:extLst>
              </a:tr>
              <a:tr h="21865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No redundancy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এক </a:t>
                      </a:r>
                      <a:r>
                        <a:rPr lang="en-US" sz="1100">
                          <a:effectLst/>
                        </a:rPr>
                        <a:t>disk fail → </a:t>
                      </a:r>
                      <a:r>
                        <a:rPr lang="as-IN" sz="1100">
                          <a:effectLst/>
                        </a:rPr>
                        <a:t>সব </a:t>
                      </a:r>
                      <a:r>
                        <a:rPr lang="en-US" sz="1100">
                          <a:effectLst/>
                        </a:rPr>
                        <a:t>data </a:t>
                      </a:r>
                      <a:r>
                        <a:rPr lang="as-IN" sz="1100">
                          <a:effectLst/>
                        </a:rPr>
                        <a:t>হারায়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607237"/>
                  </a:ext>
                </a:extLst>
              </a:tr>
              <a:tr h="546636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Temporary cache, scratch space, fast recovery possible from other 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96295"/>
                  </a:ext>
                </a:extLst>
              </a:tr>
              <a:tr h="21865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Highest speed, zero protection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20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658" y="1069201"/>
            <a:ext cx="865380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RAID 0 </a:t>
            </a:r>
            <a:r>
              <a:rPr lang="as-IN" dirty="0"/>
              <a:t>শুধু তখনই ব্যবহার করা হয় যখন </a:t>
            </a:r>
            <a:r>
              <a:rPr lang="en-US" b="1" dirty="0"/>
              <a:t>data loss acceptable</a:t>
            </a:r>
            <a:r>
              <a:rPr lang="en-US" dirty="0"/>
              <a:t> — </a:t>
            </a:r>
            <a:r>
              <a:rPr lang="as-IN" dirty="0"/>
              <a:t>যেমন </a:t>
            </a:r>
            <a:r>
              <a:rPr lang="en-US" dirty="0"/>
              <a:t>gaming, temp files, etc.</a:t>
            </a:r>
          </a:p>
          <a:p>
            <a:r>
              <a:rPr lang="en-US" b="1" dirty="0"/>
              <a:t>📌 Mnemonic:</a:t>
            </a:r>
          </a:p>
          <a:p>
            <a:r>
              <a:rPr lang="en-US" b="1" dirty="0"/>
              <a:t>"Cost, Speed, Failure, Fix — Choose Wisely"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</a:t>
            </a:r>
            <a:r>
              <a:rPr lang="en-US" dirty="0"/>
              <a:t> → Cost consideration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 → Speed during normal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</a:t>
            </a:r>
            <a:r>
              <a:rPr lang="en-US" dirty="0"/>
              <a:t> → Failure handling capability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</a:t>
            </a:r>
            <a:r>
              <a:rPr lang="en-US" dirty="0"/>
              <a:t> → Fix/rebuild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 → Wise RAID choice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RAID selection-</a:t>
            </a:r>
            <a:r>
              <a:rPr lang="as-IN" dirty="0"/>
              <a:t>এর সব </a:t>
            </a:r>
            <a:r>
              <a:rPr lang="en-US" dirty="0"/>
              <a:t>criteria </a:t>
            </a:r>
            <a:r>
              <a:rPr lang="as-IN" dirty="0"/>
              <a:t>সহজে মনে রাখতে পারবি।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অফিসে ডেটা রাখার জন্য </a:t>
            </a:r>
            <a:r>
              <a:rPr lang="en-US" dirty="0"/>
              <a:t>storage system </a:t>
            </a:r>
            <a:r>
              <a:rPr lang="as-IN" dirty="0"/>
              <a:t>বানাচ্ছো: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budget </a:t>
            </a:r>
            <a:r>
              <a:rPr lang="as-IN" dirty="0"/>
              <a:t>কম → </a:t>
            </a:r>
            <a:r>
              <a:rPr lang="en-US" dirty="0"/>
              <a:t>RAID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critical data → RAID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fast but non-critical → RAID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যদি </a:t>
            </a:r>
            <a:r>
              <a:rPr lang="en-US" dirty="0"/>
              <a:t>simple mirror </a:t>
            </a:r>
            <a:r>
              <a:rPr lang="as-IN" dirty="0"/>
              <a:t>চাও → </a:t>
            </a:r>
            <a:r>
              <a:rPr lang="en-US" dirty="0"/>
              <a:t>RAID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rebuild time, failure tolerance, </a:t>
            </a:r>
            <a:r>
              <a:rPr lang="as-IN" dirty="0"/>
              <a:t>আর </a:t>
            </a:r>
            <a:r>
              <a:rPr lang="en-US" dirty="0"/>
              <a:t>cost — </a:t>
            </a:r>
            <a:r>
              <a:rPr lang="as-IN" dirty="0"/>
              <a:t>সবকিছু মিলিয়ে সিদ্ধান্ত নিতে হয়</a:t>
            </a:r>
          </a:p>
          <a:p>
            <a:r>
              <a:rPr lang="as-IN" dirty="0"/>
              <a:t>এইভাবে </a:t>
            </a:r>
            <a:r>
              <a:rPr lang="en-US" dirty="0"/>
              <a:t>RAID level </a:t>
            </a:r>
            <a:r>
              <a:rPr lang="as-IN" dirty="0"/>
              <a:t>নির্বাচন করা হয় — </a:t>
            </a:r>
            <a:r>
              <a:rPr lang="en-US" dirty="0"/>
              <a:t>workload, reliability, </a:t>
            </a:r>
            <a:r>
              <a:rPr lang="as-IN" dirty="0"/>
              <a:t>আর </a:t>
            </a:r>
            <a:r>
              <a:rPr lang="en-US" dirty="0"/>
              <a:t>budget </a:t>
            </a:r>
            <a:r>
              <a:rPr lang="as-IN" dirty="0"/>
              <a:t>অনুযায়ী।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28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primary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Fastest media but volatile (cache, main memory).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secondary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next level in hierarchy, non-volatile, moderately fast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on-line storage </a:t>
            </a:r>
            <a:endParaRPr lang="en-US" altLang="en-US" sz="2000" dirty="0">
              <a:solidFill>
                <a:srgbClr val="002060"/>
              </a:solidFill>
            </a:endParaRPr>
          </a:p>
          <a:p>
            <a:pPr lvl="1"/>
            <a:r>
              <a:rPr lang="en-US" altLang="en-US" sz="2000" dirty="0"/>
              <a:t>E.g. flash memory, magnetic disks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tertiary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lowest level in hierarchy, non-volatile, slow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off-line storage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sz="2000" b="1" dirty="0">
                <a:solidFill>
                  <a:srgbClr val="002060"/>
                </a:solidFill>
              </a:rPr>
              <a:t> archival storage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sz="2000" dirty="0"/>
              <a:t>e.g. magnetic tape, optical storage</a:t>
            </a:r>
          </a:p>
          <a:p>
            <a:pPr lvl="1"/>
            <a:r>
              <a:rPr lang="en-US" altLang="en-US" sz="2000" dirty="0"/>
              <a:t>Magnetic tape</a:t>
            </a:r>
            <a:endParaRPr lang="en-US" altLang="en-US" sz="2000" b="1" dirty="0"/>
          </a:p>
          <a:p>
            <a:pPr lvl="2"/>
            <a:r>
              <a:rPr lang="en-US" altLang="en-US" sz="2000" b="1" dirty="0"/>
              <a:t> </a:t>
            </a:r>
            <a:r>
              <a:rPr lang="en-US" altLang="en-US" sz="2000" dirty="0"/>
              <a:t>Sequential access, 1 to 12 TB capacity</a:t>
            </a:r>
          </a:p>
          <a:p>
            <a:pPr lvl="2"/>
            <a:r>
              <a:rPr lang="en-US" altLang="en-US" sz="2000" dirty="0"/>
              <a:t>A few drives with many tapes</a:t>
            </a:r>
          </a:p>
          <a:p>
            <a:pPr lvl="2"/>
            <a:r>
              <a:rPr lang="en-US" altLang="en-US" sz="2000" dirty="0"/>
              <a:t>Juke boxes with petabytes (1000’s of TB) of storage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559675" cy="5129212"/>
          </a:xfrm>
        </p:spPr>
        <p:txBody>
          <a:bodyPr/>
          <a:lstStyle/>
          <a:p>
            <a:r>
              <a:rPr lang="en-US" altLang="en-US" dirty="0"/>
              <a:t>Level 1 provides much better write performance than level 5</a:t>
            </a:r>
          </a:p>
          <a:p>
            <a:pPr lvl="1"/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r>
              <a:rPr lang="en-US" altLang="en-US" dirty="0"/>
              <a:t>Level 1 had higher storage cost than level 5</a:t>
            </a:r>
          </a:p>
          <a:p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r>
              <a:rPr lang="en-US" altLang="en-US" dirty="0"/>
              <a:t>RAID 1 is preferred for applications with many random/small updates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565" y="0"/>
            <a:ext cx="6952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RAID 1 vs RAID 5 vs RAID 6: </a:t>
            </a:r>
            <a:r>
              <a:rPr lang="as-IN" b="1" dirty="0"/>
              <a:t>তুলনামূলক বিশ্লেষণ</a:t>
            </a:r>
          </a:p>
          <a:p>
            <a:r>
              <a:rPr lang="en-US" b="1" dirty="0"/>
              <a:t>🔹 RAID 1: Mirror-Based Reliability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92389"/>
              </p:ext>
            </p:extLst>
          </p:nvPr>
        </p:nvGraphicFramePr>
        <p:xfrm>
          <a:off x="796565" y="584775"/>
          <a:ext cx="7661274" cy="164464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4137094501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191732315"/>
                    </a:ext>
                  </a:extLst>
                </a:gridCol>
              </a:tblGrid>
              <a:tr h="204096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571132"/>
                  </a:ext>
                </a:extLst>
              </a:tr>
              <a:tr h="204096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Write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খুব ভালো — শুধু 2 </a:t>
                      </a:r>
                      <a:r>
                        <a:rPr lang="en-US" sz="1100">
                          <a:effectLst/>
                        </a:rPr>
                        <a:t>block write </a:t>
                      </a:r>
                      <a:r>
                        <a:rPr lang="as-IN" sz="1100">
                          <a:effectLst/>
                        </a:rPr>
                        <a:t>লাগে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883577"/>
                  </a:ext>
                </a:extLst>
              </a:tr>
              <a:tr h="204096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❌ Storage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বেশি — প্রতিটি </a:t>
                      </a:r>
                      <a:r>
                        <a:rPr lang="en-US" sz="1100">
                          <a:effectLst/>
                        </a:rPr>
                        <a:t>disk-</a:t>
                      </a:r>
                      <a:r>
                        <a:rPr lang="as-IN" sz="1100">
                          <a:effectLst/>
                        </a:rPr>
                        <a:t>এর </a:t>
                      </a:r>
                      <a:r>
                        <a:rPr lang="en-US" sz="1100">
                          <a:effectLst/>
                        </a:rPr>
                        <a:t>mirror </a:t>
                      </a:r>
                      <a:r>
                        <a:rPr lang="as-IN" sz="1100">
                          <a:effectLst/>
                        </a:rPr>
                        <a:t>লাগে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798914"/>
                  </a:ext>
                </a:extLst>
              </a:tr>
              <a:tr h="35716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Random/small updates (e.g. OLTP systems)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358755"/>
                  </a:ext>
                </a:extLst>
              </a:tr>
              <a:tr h="51024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❌ Fault Tolerance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 disk fail </a:t>
                      </a:r>
                      <a:r>
                        <a:rPr lang="as-IN" sz="1100" dirty="0">
                          <a:effectLst/>
                        </a:rPr>
                        <a:t>সহ্য করে, কিন্তু </a:t>
                      </a:r>
                      <a:r>
                        <a:rPr lang="en-US" sz="1100" dirty="0">
                          <a:effectLst/>
                        </a:rPr>
                        <a:t>latent block failure + 1 disk fail → data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83239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78731" y="2307615"/>
            <a:ext cx="4931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🔹 RAID 5: Distributed Parity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53795"/>
              </p:ext>
            </p:extLst>
          </p:nvPr>
        </p:nvGraphicFramePr>
        <p:xfrm>
          <a:off x="295914" y="2724361"/>
          <a:ext cx="7661274" cy="147383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3546944789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2443975799"/>
                    </a:ext>
                  </a:extLst>
                </a:gridCol>
              </a:tblGrid>
              <a:tr h="182033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09731"/>
                  </a:ext>
                </a:extLst>
              </a:tr>
              <a:tr h="31855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❌ Write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কম — 2 block read + 2 block write লাগে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246217"/>
                  </a:ext>
                </a:extLst>
              </a:tr>
              <a:tr h="18203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Storage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Efficient — N+1 disk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038605"/>
                  </a:ext>
                </a:extLst>
              </a:tr>
              <a:tr h="318557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✅ 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Sequential, large block writes (e.g. data warehouse)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71034"/>
                  </a:ext>
                </a:extLst>
              </a:tr>
              <a:tr h="318557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❌ Fault Tolerance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 disk fail </a:t>
                      </a:r>
                      <a:r>
                        <a:rPr lang="as-IN" sz="1100" dirty="0">
                          <a:effectLst/>
                        </a:rPr>
                        <a:t>সহ্য করে, কিন্তু 2 </a:t>
                      </a:r>
                      <a:r>
                        <a:rPr lang="en-US" sz="1100" dirty="0">
                          <a:effectLst/>
                        </a:rPr>
                        <a:t>fail </a:t>
                      </a:r>
                      <a:r>
                        <a:rPr lang="as-IN" sz="1100" dirty="0">
                          <a:effectLst/>
                        </a:rPr>
                        <a:t>হলে </a:t>
                      </a:r>
                      <a:r>
                        <a:rPr lang="en-US" sz="1100" dirty="0">
                          <a:effectLst/>
                        </a:rPr>
                        <a:t>data 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66429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2316" y="4276384"/>
            <a:ext cx="2920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🔹 RAID 6: Dual Parity (P + Q)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71243"/>
              </p:ext>
            </p:extLst>
          </p:nvPr>
        </p:nvGraphicFramePr>
        <p:xfrm>
          <a:off x="295914" y="4714416"/>
          <a:ext cx="7661274" cy="180311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2678087479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760632864"/>
                    </a:ext>
                  </a:extLst>
                </a:gridCol>
              </a:tblGrid>
              <a:tr h="216699">
                <a:tc>
                  <a:txBody>
                    <a:bodyPr/>
                    <a:lstStyle/>
                    <a:p>
                      <a:r>
                        <a:rPr lang="as-IN" sz="105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05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545802"/>
                  </a:ext>
                </a:extLst>
              </a:tr>
              <a:tr h="379223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❌ Write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RAID 5-</a:t>
                      </a:r>
                      <a:r>
                        <a:rPr lang="as-IN" sz="1050">
                          <a:effectLst/>
                        </a:rPr>
                        <a:t>এর চেয়ে ধীর — </a:t>
                      </a:r>
                      <a:r>
                        <a:rPr lang="en-US" sz="1050">
                          <a:effectLst/>
                        </a:rPr>
                        <a:t>double parity computation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595269"/>
                  </a:ext>
                </a:extLst>
              </a:tr>
              <a:tr h="216699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❌ Storage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RAID 5-</a:t>
                      </a:r>
                      <a:r>
                        <a:rPr lang="as-IN" sz="1050">
                          <a:effectLst/>
                        </a:rPr>
                        <a:t>এর চেয়ে বেশি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79469"/>
                  </a:ext>
                </a:extLst>
              </a:tr>
              <a:tr h="379223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✅ 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High reliability needed, large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20537"/>
                  </a:ext>
                </a:extLst>
              </a:tr>
              <a:tr h="541747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✅ Fault Tolerance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2 disk fail </a:t>
                      </a:r>
                      <a:r>
                        <a:rPr lang="en-US" sz="1050" dirty="0" err="1">
                          <a:effectLst/>
                        </a:rPr>
                        <a:t>সহ্য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করে</a:t>
                      </a:r>
                      <a:r>
                        <a:rPr lang="en-US" sz="1050" dirty="0">
                          <a:effectLst/>
                        </a:rPr>
                        <a:t> — better protection against latent + actual 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77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518" y="1272073"/>
            <a:ext cx="84495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📌 Mnemonic:</a:t>
            </a:r>
          </a:p>
          <a:p>
            <a:r>
              <a:rPr lang="en-US" b="1" dirty="0"/>
              <a:t>"1 is Fast, 5 is Balanced, 6 is Bulletproof"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</a:t>
            </a:r>
            <a:r>
              <a:rPr lang="en-US" dirty="0"/>
              <a:t> → Fast write, costly mirror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5</a:t>
            </a:r>
            <a:r>
              <a:rPr lang="en-US" dirty="0"/>
              <a:t> → Balanced cost/performance, 1 disk fault tolerance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6</a:t>
            </a:r>
            <a:r>
              <a:rPr lang="en-US" dirty="0"/>
              <a:t> → Slower write, 2 disk fault tolerance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RAID 1/5/6-</a:t>
            </a:r>
            <a:r>
              <a:rPr lang="as-IN" dirty="0"/>
              <a:t>এর </a:t>
            </a:r>
            <a:r>
              <a:rPr lang="en-US" dirty="0"/>
              <a:t>suitability </a:t>
            </a:r>
            <a:r>
              <a:rPr lang="as-IN" dirty="0"/>
              <a:t>সহজে মনে রাখতে পারবি।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তিনটা আলাদা </a:t>
            </a:r>
            <a:r>
              <a:rPr lang="en-US" dirty="0"/>
              <a:t>locker system </a:t>
            </a:r>
            <a:r>
              <a:rPr lang="as-IN" dirty="0"/>
              <a:t>ডিজাইন করছো: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1</a:t>
            </a:r>
            <a:r>
              <a:rPr lang="en-US" dirty="0"/>
              <a:t> → </a:t>
            </a:r>
            <a:r>
              <a:rPr lang="as-IN" dirty="0"/>
              <a:t>প্রতিটি </a:t>
            </a:r>
            <a:r>
              <a:rPr lang="en-US" dirty="0"/>
              <a:t>locker-</a:t>
            </a:r>
            <a:r>
              <a:rPr lang="as-IN" dirty="0"/>
              <a:t>এর </a:t>
            </a:r>
            <a:r>
              <a:rPr lang="en-US" dirty="0"/>
              <a:t>exact copy </a:t>
            </a:r>
            <a:r>
              <a:rPr lang="as-IN" dirty="0"/>
              <a:t>আছে — দ্রুত </a:t>
            </a:r>
            <a:r>
              <a:rPr lang="en-US" dirty="0"/>
              <a:t>access, </a:t>
            </a:r>
            <a:r>
              <a:rPr lang="as-IN" dirty="0"/>
              <a:t>কিন্তু বেশি জায়গা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5</a:t>
            </a:r>
            <a:r>
              <a:rPr lang="en-US" dirty="0"/>
              <a:t> → locker-</a:t>
            </a:r>
            <a:r>
              <a:rPr lang="as-IN" dirty="0"/>
              <a:t>গুলোতে </a:t>
            </a:r>
            <a:r>
              <a:rPr lang="en-US" dirty="0"/>
              <a:t>data + parity </a:t>
            </a:r>
            <a:r>
              <a:rPr lang="as-IN" dirty="0"/>
              <a:t>ছড়িয়ে আছে — </a:t>
            </a:r>
            <a:r>
              <a:rPr lang="en-US" dirty="0"/>
              <a:t>efficient, </a:t>
            </a:r>
            <a:r>
              <a:rPr lang="as-IN" dirty="0"/>
              <a:t>কিন্তু একটাই </a:t>
            </a:r>
            <a:r>
              <a:rPr lang="en-US" dirty="0"/>
              <a:t>fail </a:t>
            </a:r>
            <a:r>
              <a:rPr lang="as-IN" dirty="0"/>
              <a:t>সহ্য করতে পারে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RAID 6</a:t>
            </a:r>
            <a:r>
              <a:rPr lang="en-US" dirty="0"/>
              <a:t> → </a:t>
            </a:r>
            <a:r>
              <a:rPr lang="as-IN" dirty="0"/>
              <a:t>দুইটা </a:t>
            </a:r>
            <a:r>
              <a:rPr lang="en-US" dirty="0"/>
              <a:t>backup </a:t>
            </a:r>
            <a:r>
              <a:rPr lang="as-IN" dirty="0"/>
              <a:t>আছে — একটু ধীর, কিন্তু </a:t>
            </a:r>
            <a:r>
              <a:rPr lang="en-US" dirty="0"/>
              <a:t>double protection</a:t>
            </a:r>
          </a:p>
          <a:p>
            <a:r>
              <a:rPr lang="as-IN" dirty="0"/>
              <a:t>এইভাবে </a:t>
            </a:r>
            <a:r>
              <a:rPr lang="en-US" dirty="0"/>
              <a:t>RAID level </a:t>
            </a:r>
            <a:r>
              <a:rPr lang="as-IN" dirty="0"/>
              <a:t>নির্বাচন করা হয় — </a:t>
            </a:r>
            <a:r>
              <a:rPr lang="en-US" dirty="0"/>
              <a:t>workload, reliability, </a:t>
            </a:r>
            <a:r>
              <a:rPr lang="as-IN" dirty="0"/>
              <a:t>আর </a:t>
            </a:r>
            <a:r>
              <a:rPr lang="en-US" dirty="0"/>
              <a:t>cost </a:t>
            </a:r>
            <a:r>
              <a:rPr lang="as-IN" dirty="0"/>
              <a:t>অনুযায়ী।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090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1250950"/>
            <a:ext cx="7399337" cy="491966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/>
            <a:r>
              <a:rPr lang="en-US" altLang="en-US" dirty="0"/>
              <a:t>Use non-volatile RAM to record writes that are being executed</a:t>
            </a:r>
          </a:p>
          <a:p>
            <a:pPr lvl="1"/>
            <a:r>
              <a:rPr lang="en-US" altLang="en-US" dirty="0"/>
              <a:t>Beware:  power failure during write can result in corrupted disk</a:t>
            </a:r>
          </a:p>
          <a:p>
            <a:pPr lvl="2"/>
            <a:r>
              <a:rPr lang="en-US" altLang="en-US" dirty="0"/>
              <a:t>E.g. failure after writing one block but before writing the second in a mirrored system</a:t>
            </a:r>
          </a:p>
          <a:p>
            <a:pPr lvl="2"/>
            <a:r>
              <a:rPr lang="en-US" altLang="en-US" dirty="0"/>
              <a:t>Such corrupted data must be detected when power is restored</a:t>
            </a:r>
          </a:p>
          <a:p>
            <a:pPr lvl="3"/>
            <a:r>
              <a:rPr lang="en-US" altLang="en-US" dirty="0"/>
              <a:t>Full scan of disk may be required!</a:t>
            </a:r>
          </a:p>
          <a:p>
            <a:pPr lvl="3"/>
            <a:r>
              <a:rPr lang="en-US" altLang="en-US" dirty="0"/>
              <a:t>NV-RAM helps to efficiently detected potentially corrupted blocks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0188" y="0"/>
            <a:ext cx="79923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🔹 Software RAID</a:t>
            </a:r>
          </a:p>
          <a:p>
            <a:r>
              <a:rPr lang="en-US" dirty="0"/>
              <a:t>👉 </a:t>
            </a:r>
            <a:r>
              <a:rPr lang="as-IN" b="1" dirty="0"/>
              <a:t>পুরো </a:t>
            </a:r>
            <a:r>
              <a:rPr lang="en-US" b="1" dirty="0"/>
              <a:t>RAID </a:t>
            </a:r>
            <a:r>
              <a:rPr lang="as-IN" b="1" dirty="0"/>
              <a:t>সফটওয়্যার দিয়ে করা হয়</a:t>
            </a:r>
            <a:endParaRPr lang="as-IN" dirty="0"/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কোনো </a:t>
            </a:r>
            <a:r>
              <a:rPr lang="en-US" b="1" dirty="0"/>
              <a:t>special hardware / RAID controller </a:t>
            </a:r>
            <a:r>
              <a:rPr lang="as-IN" b="1" dirty="0"/>
              <a:t>লাগে না</a:t>
            </a:r>
            <a:endParaRPr lang="as-I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OS </a:t>
            </a:r>
            <a:r>
              <a:rPr lang="as-IN" dirty="0"/>
              <a:t>নিজেই </a:t>
            </a:r>
            <a:r>
              <a:rPr lang="en-US" dirty="0"/>
              <a:t>RAID manage </a:t>
            </a:r>
            <a:r>
              <a:rPr lang="as-IN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b="1" dirty="0"/>
              <a:t>সস্তা</a:t>
            </a:r>
            <a:r>
              <a:rPr lang="as-IN" dirty="0"/>
              <a:t>, কিন্তু</a:t>
            </a:r>
            <a:br>
              <a:rPr lang="as-IN" dirty="0"/>
            </a:br>
            <a:r>
              <a:rPr lang="as-IN" dirty="0"/>
              <a:t>⚠️ </a:t>
            </a:r>
            <a:r>
              <a:rPr lang="en-US" dirty="0"/>
              <a:t>CPU </a:t>
            </a:r>
            <a:r>
              <a:rPr lang="as-IN" dirty="0"/>
              <a:t>ব্যবহার বেশি হয়</a:t>
            </a:r>
            <a:br>
              <a:rPr lang="as-IN" dirty="0"/>
            </a:br>
            <a:r>
              <a:rPr lang="as-IN" dirty="0"/>
              <a:t>⚠️ পারফরম্যান্স তুলনামূলক কম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566" y="1815882"/>
            <a:ext cx="66728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🔹 Hardware RAID</a:t>
            </a:r>
          </a:p>
          <a:p>
            <a:r>
              <a:rPr lang="en-US" dirty="0"/>
              <a:t>👉 </a:t>
            </a:r>
            <a:r>
              <a:rPr lang="as-IN" b="1" dirty="0"/>
              <a:t>বিশেষ </a:t>
            </a:r>
            <a:r>
              <a:rPr lang="en-US" b="1" dirty="0"/>
              <a:t>RAID controller </a:t>
            </a:r>
            <a:r>
              <a:rPr lang="as-IN" b="1" dirty="0"/>
              <a:t>হার্ডওয়্যার ব্যবহার করে</a:t>
            </a:r>
            <a:endParaRPr lang="as-IN" dirty="0"/>
          </a:p>
          <a:p>
            <a:r>
              <a:rPr lang="as-IN" b="1" dirty="0"/>
              <a:t>সুবিধা: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আলাদা হার্ডওয়্যার </a:t>
            </a:r>
            <a:r>
              <a:rPr lang="en-US" dirty="0"/>
              <a:t>RAID manage </a:t>
            </a:r>
            <a:r>
              <a:rPr lang="as-IN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CPU-</a:t>
            </a:r>
            <a:r>
              <a:rPr lang="as-IN" dirty="0"/>
              <a:t>এর উপর চাপ কম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সাধারণত </a:t>
            </a:r>
            <a:r>
              <a:rPr lang="as-IN" b="1" dirty="0"/>
              <a:t>বেশি দ্রুত ও </a:t>
            </a:r>
            <a:r>
              <a:rPr lang="en-US" b="1" dirty="0"/>
              <a:t>reliable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6566" y="3385542"/>
            <a:ext cx="76566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s-IN" b="1" dirty="0"/>
              <a:t>⚠️ বড় সমস্যা: </a:t>
            </a:r>
            <a:r>
              <a:rPr lang="en-US" b="1" dirty="0"/>
              <a:t>Power Failure (</a:t>
            </a:r>
            <a:r>
              <a:rPr lang="as-IN" b="1" dirty="0"/>
              <a:t>বিদ্যুৎ চলে গেলে)</a:t>
            </a:r>
          </a:p>
          <a:p>
            <a:r>
              <a:rPr lang="as-IN" b="1" dirty="0"/>
              <a:t>কী সমস্যা হতে পারে?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ডাটা লেখা চলাকালীন যদি বিদ্যুৎ চলে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তাহলে </a:t>
            </a:r>
            <a:r>
              <a:rPr lang="en-US" b="1" dirty="0"/>
              <a:t>disk corrupted</a:t>
            </a:r>
            <a:r>
              <a:rPr lang="en-US" dirty="0"/>
              <a:t> </a:t>
            </a:r>
            <a:r>
              <a:rPr lang="as-IN" dirty="0"/>
              <a:t>হতে পারে</a:t>
            </a:r>
          </a:p>
          <a:p>
            <a:r>
              <a:rPr lang="as-IN" b="1" dirty="0"/>
              <a:t>উদাহরণ: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ধরো </a:t>
            </a:r>
            <a:r>
              <a:rPr lang="en-US" b="1" dirty="0"/>
              <a:t>RAID 1 (mirroring)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প্রথম ডিস্কে ডাটা লেখা হয়েছে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দ্বিতীয় ডিস্কে লেখার আগেই </a:t>
            </a:r>
            <a:r>
              <a:rPr lang="en-US" b="1" dirty="0"/>
              <a:t>power </a:t>
            </a:r>
            <a:r>
              <a:rPr lang="as-IN" b="1" dirty="0"/>
              <a:t>চলে গেল</a:t>
            </a:r>
            <a:r>
              <a:rPr lang="as-IN" dirty="0"/>
              <a:t> </a:t>
            </a:r>
            <a:r>
              <a:rPr lang="en-US" dirty="0"/>
              <a:t>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→ </a:t>
            </a:r>
            <a:r>
              <a:rPr lang="as-IN" dirty="0"/>
              <a:t>দুই ডিস্কে ডাটা </a:t>
            </a:r>
            <a:r>
              <a:rPr lang="as-IN" b="1" dirty="0"/>
              <a:t>মিলল না</a:t>
            </a:r>
            <a:r>
              <a:rPr lang="as-IN" dirty="0"/>
              <a:t> (</a:t>
            </a:r>
            <a:r>
              <a:rPr lang="en-US" dirty="0"/>
              <a:t>inconsistency)</a:t>
            </a:r>
          </a:p>
        </p:txBody>
      </p:sp>
    </p:spTree>
    <p:extLst>
      <p:ext uri="{BB962C8B-B14F-4D97-AF65-F5344CB8AC3E}">
        <p14:creationId xmlns:p14="http://schemas.microsoft.com/office/powerpoint/2010/main" val="312670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7038" y="139828"/>
            <a:ext cx="7367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🔍 Power </a:t>
            </a:r>
            <a:r>
              <a:rPr lang="as-IN" b="1" dirty="0"/>
              <a:t>ফিরে এলে কী করতে হয়?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এই </a:t>
            </a:r>
            <a:r>
              <a:rPr lang="en-US" b="1" dirty="0"/>
              <a:t>corrupted data detect</a:t>
            </a:r>
            <a:r>
              <a:rPr lang="en-US" dirty="0"/>
              <a:t> </a:t>
            </a:r>
            <a:r>
              <a:rPr lang="as-IN" dirty="0"/>
              <a:t>করতে হবে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অনেক সময়: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পুরো ডিস্ক </a:t>
            </a:r>
            <a:r>
              <a:rPr lang="en-US" b="1" dirty="0"/>
              <a:t>scan</a:t>
            </a:r>
            <a:r>
              <a:rPr lang="en-US" dirty="0"/>
              <a:t> </a:t>
            </a:r>
            <a:r>
              <a:rPr lang="as-IN" dirty="0"/>
              <a:t>করতে হয় (সময় লাগে </a:t>
            </a:r>
            <a:r>
              <a:rPr lang="en-US" dirty="0"/>
              <a:t>😓)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290" y="1217046"/>
            <a:ext cx="74830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🔹 NV-RAM </a:t>
            </a:r>
            <a:r>
              <a:rPr lang="as-IN" b="1" dirty="0"/>
              <a:t>কেন দরকার?</a:t>
            </a:r>
          </a:p>
          <a:p>
            <a:r>
              <a:rPr lang="en-US" b="1" dirty="0"/>
              <a:t>NV-RAM (Non-Volatile RAM)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👉 </a:t>
            </a:r>
            <a:r>
              <a:rPr lang="as-IN" dirty="0"/>
              <a:t>বিদ্যুৎ গেলেও ডাটা হারায় না</a:t>
            </a:r>
          </a:p>
          <a:p>
            <a:r>
              <a:rPr lang="as-IN" b="1" dirty="0"/>
              <a:t>কাজ: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কোন কোন </a:t>
            </a:r>
            <a:r>
              <a:rPr lang="en-US" dirty="0"/>
              <a:t>write </a:t>
            </a:r>
            <a:r>
              <a:rPr lang="as-IN" dirty="0"/>
              <a:t>অপারেশন চলছিল—তা মনে রাখে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 </a:t>
            </a:r>
            <a:r>
              <a:rPr lang="as-IN" dirty="0"/>
              <a:t>ফিরে এলে: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শুধু সেই </a:t>
            </a:r>
            <a:r>
              <a:rPr lang="as-IN" b="1" dirty="0"/>
              <a:t>সম্ভাব্য </a:t>
            </a:r>
            <a:r>
              <a:rPr lang="en-US" b="1" dirty="0"/>
              <a:t>corrupted block</a:t>
            </a:r>
            <a:r>
              <a:rPr lang="en-US" dirty="0"/>
              <a:t> </a:t>
            </a:r>
            <a:r>
              <a:rPr lang="as-IN" dirty="0"/>
              <a:t>গুলো </a:t>
            </a:r>
            <a:r>
              <a:rPr lang="en-US" dirty="0"/>
              <a:t>check </a:t>
            </a:r>
            <a:r>
              <a:rPr lang="as-IN" dirty="0"/>
              <a:t>করে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s-IN" dirty="0"/>
              <a:t>পুরো ডিস্ক </a:t>
            </a:r>
            <a:r>
              <a:rPr lang="en-US" dirty="0"/>
              <a:t>scan </a:t>
            </a:r>
            <a:r>
              <a:rPr lang="as-IN" dirty="0"/>
              <a:t>করার দরকার পড়ে না</a:t>
            </a:r>
          </a:p>
          <a:p>
            <a:r>
              <a:rPr lang="en-US" dirty="0"/>
              <a:t>✅ </a:t>
            </a:r>
            <a:r>
              <a:rPr lang="as-IN" dirty="0"/>
              <a:t>তাই </a:t>
            </a:r>
            <a:r>
              <a:rPr lang="en-US" dirty="0"/>
              <a:t>recovery </a:t>
            </a:r>
            <a:r>
              <a:rPr lang="as-IN" dirty="0"/>
              <a:t>দ্রুত হয়</a:t>
            </a:r>
          </a:p>
        </p:txBody>
      </p:sp>
      <p:sp>
        <p:nvSpPr>
          <p:cNvPr id="4" name="Rectangle 3"/>
          <p:cNvSpPr/>
          <p:nvPr/>
        </p:nvSpPr>
        <p:spPr>
          <a:xfrm>
            <a:off x="688692" y="3525370"/>
            <a:ext cx="76682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</a:t>
            </a:r>
            <a:r>
              <a:rPr lang="as-IN" b="1" dirty="0"/>
              <a:t>এক লাইনে মনে রাখো (</a:t>
            </a:r>
            <a:r>
              <a:rPr lang="en-US" b="1" dirty="0"/>
              <a:t>Exam Tip):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Software RAID</a:t>
            </a:r>
            <a:r>
              <a:rPr lang="en-US" dirty="0"/>
              <a:t> → </a:t>
            </a:r>
            <a:r>
              <a:rPr lang="as-IN" dirty="0"/>
              <a:t>সস্তা, </a:t>
            </a:r>
            <a:r>
              <a:rPr lang="en-US" dirty="0"/>
              <a:t>CPU load </a:t>
            </a:r>
            <a:r>
              <a:rPr lang="as-IN" dirty="0"/>
              <a:t>বেশি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 RAID</a:t>
            </a:r>
            <a:r>
              <a:rPr lang="en-US" dirty="0"/>
              <a:t> → </a:t>
            </a:r>
            <a:r>
              <a:rPr lang="as-IN" dirty="0"/>
              <a:t>দ্রুত, আলাদা </a:t>
            </a:r>
            <a:r>
              <a:rPr lang="en-US" dirty="0"/>
              <a:t>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failure during write</a:t>
            </a:r>
            <a:r>
              <a:rPr lang="en-US" dirty="0"/>
              <a:t> → data corruption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NV-RAM</a:t>
            </a:r>
            <a:r>
              <a:rPr lang="en-US" dirty="0"/>
              <a:t> → </a:t>
            </a:r>
            <a:r>
              <a:rPr lang="as-IN" dirty="0"/>
              <a:t>দ্রুত </a:t>
            </a:r>
            <a:r>
              <a:rPr lang="en-US" dirty="0"/>
              <a:t>corruption detect </a:t>
            </a:r>
            <a:r>
              <a:rPr lang="as-IN" dirty="0"/>
              <a:t>করতে সাহায্য করে</a:t>
            </a:r>
          </a:p>
          <a:p>
            <a:r>
              <a:rPr lang="as-IN" dirty="0"/>
              <a:t>চাও তো আমি এটাকে</a:t>
            </a:r>
            <a:br>
              <a:rPr lang="as-IN" dirty="0"/>
            </a:br>
            <a:r>
              <a:rPr lang="en-US" dirty="0"/>
              <a:t>👉 </a:t>
            </a:r>
            <a:r>
              <a:rPr lang="en-US" b="1" dirty="0"/>
              <a:t>short note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👉 </a:t>
            </a:r>
            <a:r>
              <a:rPr lang="en-US" b="1" dirty="0"/>
              <a:t>comparison table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👉 </a:t>
            </a:r>
            <a:r>
              <a:rPr lang="as-IN" dirty="0"/>
              <a:t>বা </a:t>
            </a:r>
            <a:r>
              <a:rPr lang="en-US" b="1" dirty="0"/>
              <a:t>real-life example</a:t>
            </a:r>
            <a:r>
              <a:rPr lang="en-US" dirty="0"/>
              <a:t> </a:t>
            </a:r>
            <a:r>
              <a:rPr lang="as-IN" dirty="0"/>
              <a:t>দিয়ে আরও সহজ করে দিতে পারি </a:t>
            </a:r>
            <a:r>
              <a:rPr lang="en-US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102688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941388"/>
            <a:ext cx="8131175" cy="48609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sector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Spare disks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To avoid single point of failure</a:t>
            </a:r>
          </a:p>
          <a:p>
            <a:pPr lvl="1"/>
            <a:r>
              <a:rPr lang="en-US" altLang="en-US" dirty="0"/>
              <a:t>Redundant power supplies with UPS backup</a:t>
            </a:r>
          </a:p>
          <a:p>
            <a:pPr lvl="1"/>
            <a:r>
              <a:rPr lang="en-US" altLang="en-US" dirty="0"/>
              <a:t>Multiple network controllers/network interconnections</a:t>
            </a:r>
          </a:p>
        </p:txBody>
      </p:sp>
      <p:pic>
        <p:nvPicPr>
          <p:cNvPr id="4" name="Picture 2" descr="Image result for hot swap disk server">
            <a:extLst>
              <a:ext uri="{FF2B5EF4-FFF2-40B4-BE49-F238E27FC236}">
                <a16:creationId xmlns:a16="http://schemas.microsoft.com/office/drawing/2014/main" id="{0F011757-1BAF-4A06-8440-304EA1C9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38" y="4373563"/>
            <a:ext cx="2787376" cy="12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72" y="1173684"/>
            <a:ext cx="9624767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🧠 Hardware Issues in Storage Systems</a:t>
            </a:r>
          </a:p>
          <a:p>
            <a:r>
              <a:rPr lang="as-IN" sz="1100" dirty="0"/>
              <a:t>এই স্লাইডে বলা হয়েছে কীভাবে </a:t>
            </a:r>
            <a:r>
              <a:rPr lang="en-US" sz="1100" dirty="0"/>
              <a:t>hardware-level </a:t>
            </a:r>
            <a:r>
              <a:rPr lang="as-IN" sz="1100" dirty="0"/>
              <a:t>সমস্যা </a:t>
            </a:r>
            <a:r>
              <a:rPr lang="en-US" sz="1100" dirty="0"/>
              <a:t>data loss </a:t>
            </a:r>
            <a:r>
              <a:rPr lang="as-IN" sz="1100" dirty="0"/>
              <a:t>ঘটাতে পারে, আর কীভাবে </a:t>
            </a:r>
            <a:r>
              <a:rPr lang="en-US" sz="1100" dirty="0"/>
              <a:t>smart techniques </a:t>
            </a:r>
            <a:r>
              <a:rPr lang="as-IN" sz="1100" dirty="0"/>
              <a:t>দিয়ে সেটা প্রতিরোধ করা যায়।</a:t>
            </a:r>
          </a:p>
          <a:p>
            <a:r>
              <a:rPr lang="en-US" sz="1100" b="1" dirty="0"/>
              <a:t>🔹 1. Latent Sector Failures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আগে সফলভাবে লেখা ডেটা পরে নষ্ট হয়ে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এক </a:t>
            </a:r>
            <a:r>
              <a:rPr lang="en-US" sz="1100" dirty="0"/>
              <a:t>disk fail </a:t>
            </a:r>
            <a:r>
              <a:rPr lang="as-IN" sz="1100" dirty="0"/>
              <a:t>করলেই </a:t>
            </a:r>
            <a:r>
              <a:rPr lang="en-US" sz="1100" dirty="0"/>
              <a:t>data loss </a:t>
            </a:r>
            <a:r>
              <a:rPr lang="as-IN" sz="1100" dirty="0"/>
              <a:t>হতে পারে যদি অন্য </a:t>
            </a:r>
            <a:r>
              <a:rPr lang="en-US" sz="1100" dirty="0"/>
              <a:t>disk-</a:t>
            </a:r>
            <a:r>
              <a:rPr lang="as-IN" sz="1100" dirty="0"/>
              <a:t>এ </a:t>
            </a:r>
            <a:r>
              <a:rPr lang="en-US" sz="1100" dirty="0"/>
              <a:t>latent error </a:t>
            </a:r>
            <a:r>
              <a:rPr lang="as-IN" sz="1100" dirty="0"/>
              <a:t>থাকে</a:t>
            </a:r>
          </a:p>
          <a:p>
            <a:r>
              <a:rPr lang="en-US" sz="1100" dirty="0"/>
              <a:t>👉 RAID 5/1-</a:t>
            </a:r>
            <a:r>
              <a:rPr lang="as-IN" sz="1100" dirty="0"/>
              <a:t>এ এটা </a:t>
            </a:r>
            <a:r>
              <a:rPr lang="en-US" sz="1100" dirty="0"/>
              <a:t>critical — </a:t>
            </a:r>
            <a:r>
              <a:rPr lang="as-IN" sz="1100" dirty="0"/>
              <a:t>কারণ এক </a:t>
            </a:r>
            <a:r>
              <a:rPr lang="en-US" sz="1100" dirty="0"/>
              <a:t>disk fail + </a:t>
            </a:r>
            <a:r>
              <a:rPr lang="as-IN" sz="1100" dirty="0"/>
              <a:t>অন্য </a:t>
            </a:r>
            <a:r>
              <a:rPr lang="en-US" sz="1100" dirty="0"/>
              <a:t>disk-</a:t>
            </a:r>
            <a:r>
              <a:rPr lang="as-IN" sz="1100" dirty="0"/>
              <a:t>এ </a:t>
            </a:r>
            <a:r>
              <a:rPr lang="en-US" sz="1100" dirty="0"/>
              <a:t>hidden error → recovery fail</a:t>
            </a:r>
          </a:p>
          <a:p>
            <a:r>
              <a:rPr lang="en-US" sz="1100" b="1" dirty="0"/>
              <a:t>🔹 2. Data Scrubbing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System </a:t>
            </a:r>
            <a:r>
              <a:rPr lang="as-IN" sz="1100" dirty="0"/>
              <a:t>নিয়মিত </a:t>
            </a:r>
            <a:r>
              <a:rPr lang="en-US" sz="1100" dirty="0"/>
              <a:t>disk scan </a:t>
            </a:r>
            <a:r>
              <a:rPr lang="as-IN" sz="1100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Latent error detect </a:t>
            </a:r>
            <a:r>
              <a:rPr lang="as-IN" sz="1100" dirty="0"/>
              <a:t>করে → </a:t>
            </a:r>
            <a:r>
              <a:rPr lang="en-US" sz="1100" dirty="0"/>
              <a:t>parity/copy </a:t>
            </a:r>
            <a:r>
              <a:rPr lang="as-IN" sz="1100" dirty="0"/>
              <a:t>দিয়ে </a:t>
            </a:r>
            <a:r>
              <a:rPr lang="en-US" sz="1100" dirty="0"/>
              <a:t>recover </a:t>
            </a:r>
            <a:r>
              <a:rPr lang="as-IN" sz="1100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Preventive maintenance — </a:t>
            </a:r>
            <a:r>
              <a:rPr lang="as-IN" sz="1100" dirty="0"/>
              <a:t>যেন </a:t>
            </a:r>
            <a:r>
              <a:rPr lang="en-US" sz="1100" dirty="0"/>
              <a:t>future failure-</a:t>
            </a:r>
            <a:r>
              <a:rPr lang="as-IN" sz="1100" dirty="0"/>
              <a:t>এর সময় </a:t>
            </a:r>
            <a:r>
              <a:rPr lang="en-US" sz="1100" dirty="0"/>
              <a:t>recover </a:t>
            </a:r>
            <a:r>
              <a:rPr lang="as-IN" sz="1100" dirty="0"/>
              <a:t>সম্ভব হয়</a:t>
            </a:r>
          </a:p>
          <a:p>
            <a:r>
              <a:rPr lang="en-US" sz="1100" b="1" dirty="0"/>
              <a:t>🔹 3. Hot Swapping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Disk fail </a:t>
            </a:r>
            <a:r>
              <a:rPr lang="as-IN" sz="1100" dirty="0"/>
              <a:t>করলে </a:t>
            </a:r>
            <a:r>
              <a:rPr lang="en-US" sz="1100" b="1" dirty="0"/>
              <a:t>power off </a:t>
            </a:r>
            <a:r>
              <a:rPr lang="as-IN" sz="1100" b="1" dirty="0"/>
              <a:t>না করেই</a:t>
            </a:r>
            <a:r>
              <a:rPr lang="as-IN" sz="1100" dirty="0"/>
              <a:t> নতুন </a:t>
            </a:r>
            <a:r>
              <a:rPr lang="en-US" sz="1100" dirty="0"/>
              <a:t>disk </a:t>
            </a:r>
            <a:r>
              <a:rPr lang="as-IN" sz="1100" dirty="0"/>
              <a:t>লাগানো যায়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RAID hardware support </a:t>
            </a:r>
            <a:r>
              <a:rPr lang="as-IN" sz="1100" dirty="0"/>
              <a:t>করলে </a:t>
            </a:r>
            <a:r>
              <a:rPr lang="en-US" sz="1100" dirty="0"/>
              <a:t>system </a:t>
            </a:r>
            <a:r>
              <a:rPr lang="as-IN" sz="1100" dirty="0"/>
              <a:t>চালু অবস্থায় </a:t>
            </a:r>
            <a:r>
              <a:rPr lang="en-US" sz="1100" dirty="0"/>
              <a:t>repair </a:t>
            </a:r>
            <a:r>
              <a:rPr lang="as-IN" sz="1100" dirty="0"/>
              <a:t>সম্ভব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Availability </a:t>
            </a:r>
            <a:r>
              <a:rPr lang="as-IN" sz="1100" dirty="0"/>
              <a:t>অনেক বাড়ে</a:t>
            </a:r>
          </a:p>
          <a:p>
            <a:r>
              <a:rPr lang="en-US" sz="1100" b="1" dirty="0"/>
              <a:t>🔹 4. Spare Disks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Extra disk </a:t>
            </a:r>
            <a:r>
              <a:rPr lang="as-IN" sz="1100" dirty="0"/>
              <a:t>আগে থেকেই </a:t>
            </a:r>
            <a:r>
              <a:rPr lang="en-US" sz="1100" dirty="0"/>
              <a:t>online </a:t>
            </a:r>
            <a:r>
              <a:rPr lang="as-IN" sz="1100" dirty="0"/>
              <a:t>থাকে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কোনো </a:t>
            </a:r>
            <a:r>
              <a:rPr lang="en-US" sz="1100" dirty="0"/>
              <a:t>disk fail </a:t>
            </a:r>
            <a:r>
              <a:rPr lang="as-IN" sz="1100" dirty="0"/>
              <a:t>করলে সাথে সাথে </a:t>
            </a:r>
            <a:r>
              <a:rPr lang="en-US" sz="1100" dirty="0"/>
              <a:t>replacement </a:t>
            </a:r>
            <a:r>
              <a:rPr lang="as-IN" sz="1100" dirty="0"/>
              <a:t>শুরু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Recovery time </a:t>
            </a:r>
            <a:r>
              <a:rPr lang="as-IN" sz="1100" dirty="0"/>
              <a:t>অনেক কমে যায়</a:t>
            </a:r>
          </a:p>
          <a:p>
            <a:r>
              <a:rPr lang="en-US" sz="1100" b="1" dirty="0"/>
              <a:t>🔹 5. Avoiding Single Point of Failure</a:t>
            </a:r>
            <a:endParaRPr lang="en-US" sz="1100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70551"/>
              </p:ext>
            </p:extLst>
          </p:nvPr>
        </p:nvGraphicFramePr>
        <p:xfrm>
          <a:off x="368500" y="5254442"/>
          <a:ext cx="7661274" cy="10363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3784446626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1230991900"/>
                    </a:ext>
                  </a:extLst>
                </a:gridCol>
              </a:tblGrid>
              <a:tr h="20379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Redundancy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460563"/>
                  </a:ext>
                </a:extLst>
              </a:tr>
              <a:tr h="20379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Dual power supply + UPS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107036"/>
                  </a:ext>
                </a:extLst>
              </a:tr>
              <a:tr h="20379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Multiple NICs + network paths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96692"/>
                  </a:ext>
                </a:extLst>
              </a:tr>
              <a:tr h="20379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RAID + spare disks + hot swap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74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240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548" y="1077504"/>
            <a:ext cx="85783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System-</a:t>
            </a:r>
            <a:r>
              <a:rPr lang="as-IN" dirty="0"/>
              <a:t>এর </a:t>
            </a:r>
            <a:r>
              <a:rPr lang="en-US" dirty="0"/>
              <a:t>critical </a:t>
            </a:r>
            <a:r>
              <a:rPr lang="as-IN" dirty="0"/>
              <a:t>অংশে </a:t>
            </a:r>
            <a:r>
              <a:rPr lang="en-US" dirty="0"/>
              <a:t>redundancy </a:t>
            </a:r>
            <a:r>
              <a:rPr lang="as-IN" dirty="0"/>
              <a:t>না থাকলে পুরো </a:t>
            </a:r>
            <a:r>
              <a:rPr lang="en-US" dirty="0"/>
              <a:t>system crash </a:t>
            </a:r>
            <a:r>
              <a:rPr lang="as-IN" dirty="0"/>
              <a:t>করতে পারে</a:t>
            </a:r>
          </a:p>
          <a:p>
            <a:r>
              <a:rPr lang="en-US" b="1" dirty="0"/>
              <a:t>🧠 Mnemonic:</a:t>
            </a:r>
          </a:p>
          <a:p>
            <a:r>
              <a:rPr lang="en-US" b="1" dirty="0"/>
              <a:t>"Lazy Sectors Scrubbed, Hot Spare Saves Power"</a:t>
            </a:r>
            <a:endParaRPr lang="en-US" dirty="0"/>
          </a:p>
          <a:p>
            <a:r>
              <a:rPr lang="en-US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</a:t>
            </a:r>
            <a:r>
              <a:rPr lang="en-US" dirty="0"/>
              <a:t> → Latent sector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 → Scrubbing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 → Hot swapping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US" dirty="0"/>
              <a:t> → Spare disks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→ Power/network redundancy</a:t>
            </a:r>
          </a:p>
          <a:p>
            <a:r>
              <a:rPr lang="en-US" dirty="0"/>
              <a:t>👉 </a:t>
            </a:r>
            <a:r>
              <a:rPr lang="as-IN" dirty="0"/>
              <a:t>এই </a:t>
            </a:r>
            <a:r>
              <a:rPr lang="en-US" dirty="0"/>
              <a:t>mnemonic </a:t>
            </a:r>
            <a:r>
              <a:rPr lang="as-IN" dirty="0"/>
              <a:t>দিয়ে তুই </a:t>
            </a:r>
            <a:r>
              <a:rPr lang="en-US" dirty="0"/>
              <a:t>hardware reliability strategy </a:t>
            </a:r>
            <a:r>
              <a:rPr lang="as-IN" dirty="0"/>
              <a:t>সহজে মনে রাখতে পারবি</a:t>
            </a:r>
          </a:p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লাইব্রেরি চালাচ্ছো: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Latent failure</a:t>
            </a:r>
            <a:r>
              <a:rPr lang="en-US" dirty="0"/>
              <a:t> → </a:t>
            </a:r>
            <a:r>
              <a:rPr lang="as-IN" dirty="0"/>
              <a:t>পুরনো বইয়ের পৃষ্ঠা নষ্ট হয়ে গেছে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Scrubbing</a:t>
            </a:r>
            <a:r>
              <a:rPr lang="en-US" dirty="0"/>
              <a:t> → </a:t>
            </a:r>
            <a:r>
              <a:rPr lang="as-IN" dirty="0"/>
              <a:t>নিয়মিত বই চেক করে নষ্ট পৃষ্ঠা ঠিক করা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Hot swap</a:t>
            </a:r>
            <a:r>
              <a:rPr lang="en-US" dirty="0"/>
              <a:t> → </a:t>
            </a:r>
            <a:r>
              <a:rPr lang="as-IN" dirty="0"/>
              <a:t>লাইব্রেরি বন্ধ না করেই নতুন বই বসানো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Spare</a:t>
            </a:r>
            <a:r>
              <a:rPr lang="en-US" dirty="0"/>
              <a:t> → </a:t>
            </a:r>
            <a:r>
              <a:rPr lang="as-IN" dirty="0"/>
              <a:t>আগে থেকেই কিছু বই রিজার্ভে রাখা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Redundancy</a:t>
            </a:r>
            <a:r>
              <a:rPr lang="en-US" dirty="0"/>
              <a:t> → </a:t>
            </a:r>
            <a:r>
              <a:rPr lang="as-IN" dirty="0"/>
              <a:t>দুইটা লাইট, দুইটা দরজা — যেন একটায় সমস্যা হলেও লাইব্রেরি চলে</a:t>
            </a:r>
          </a:p>
          <a:p>
            <a:r>
              <a:rPr lang="as-IN" dirty="0"/>
              <a:t>এইভাবে </a:t>
            </a:r>
            <a:r>
              <a:rPr lang="en-US" dirty="0"/>
              <a:t>hardware-level reliability maintain </a:t>
            </a:r>
            <a:r>
              <a:rPr lang="as-IN" dirty="0"/>
              <a:t>করা হয় — </a:t>
            </a:r>
            <a:r>
              <a:rPr lang="en-US" dirty="0"/>
              <a:t>proactive + reactive strategy </a:t>
            </a:r>
            <a:r>
              <a:rPr lang="as-IN" dirty="0"/>
              <a:t>মিলিয়ে।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2637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675563" cy="50927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48B44-5E99-480C-A2EA-16B38042F754}"/>
              </a:ext>
            </a:extLst>
          </p:cNvPr>
          <p:cNvGrpSpPr/>
          <p:nvPr/>
        </p:nvGrpSpPr>
        <p:grpSpPr>
          <a:xfrm>
            <a:off x="1636776" y="3213926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564" y="147191"/>
            <a:ext cx="86019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🧠 </a:t>
            </a:r>
            <a:r>
              <a:rPr lang="en-US" sz="1100" b="1" dirty="0"/>
              <a:t>Storage Hierarchy: </a:t>
            </a:r>
            <a:r>
              <a:rPr lang="as-IN" sz="1100" b="1" dirty="0"/>
              <a:t>তিনটা স্তর</a:t>
            </a:r>
          </a:p>
          <a:p>
            <a:r>
              <a:rPr lang="as-IN" sz="1100" dirty="0"/>
              <a:t>এই </a:t>
            </a:r>
            <a:r>
              <a:rPr lang="en-US" sz="1100" dirty="0"/>
              <a:t>hierarchy </a:t>
            </a:r>
            <a:r>
              <a:rPr lang="as-IN" sz="1100" dirty="0"/>
              <a:t>বোঝায়: → কোন </a:t>
            </a:r>
            <a:r>
              <a:rPr lang="en-US" sz="1100" dirty="0"/>
              <a:t>storage </a:t>
            </a:r>
            <a:r>
              <a:rPr lang="as-IN" sz="1100" dirty="0"/>
              <a:t>কত দ্রুত, কতটা </a:t>
            </a:r>
            <a:r>
              <a:rPr lang="en-US" sz="1100" dirty="0"/>
              <a:t>reliable, </a:t>
            </a:r>
            <a:r>
              <a:rPr lang="as-IN" sz="1100" dirty="0"/>
              <a:t>আর কোন কাজে ব্যবহৃত হয়।</a:t>
            </a:r>
          </a:p>
          <a:p>
            <a:r>
              <a:rPr lang="en-US" sz="1100" b="1" dirty="0"/>
              <a:t>🔹 1. Primary Storage</a:t>
            </a:r>
            <a:endParaRPr lang="en-US" sz="1100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51919"/>
              </p:ext>
            </p:extLst>
          </p:nvPr>
        </p:nvGraphicFramePr>
        <p:xfrm>
          <a:off x="796564" y="824299"/>
          <a:ext cx="4747428" cy="20116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373714">
                  <a:extLst>
                    <a:ext uri="{9D8B030D-6E8A-4147-A177-3AD203B41FA5}">
                      <a16:colId xmlns:a16="http://schemas.microsoft.com/office/drawing/2014/main" val="4055749926"/>
                    </a:ext>
                  </a:extLst>
                </a:gridCol>
                <a:gridCol w="2373714">
                  <a:extLst>
                    <a:ext uri="{9D8B030D-6E8A-4147-A177-3AD203B41FA5}">
                      <a16:colId xmlns:a16="http://schemas.microsoft.com/office/drawing/2014/main" val="40483751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3794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Fastest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Cache, RAM — nanosecond-level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7717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Volatile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Power off </a:t>
                      </a:r>
                      <a:r>
                        <a:rPr lang="en-US" sz="1100" dirty="0" err="1">
                          <a:effectLst/>
                        </a:rPr>
                        <a:t>হলে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ডেটা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হারায়</a:t>
                      </a:r>
                      <a:endParaRPr lang="en-US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03196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CPU execution, immediate data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86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465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902524"/>
            <a:ext cx="91440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🧠 Disk Access Optimization: </a:t>
            </a:r>
            <a:r>
              <a:rPr lang="as-IN" sz="1100" b="1" dirty="0"/>
              <a:t>তিনটি মূল কৌশল</a:t>
            </a:r>
          </a:p>
          <a:p>
            <a:r>
              <a:rPr lang="en-US" sz="1100" b="1" dirty="0"/>
              <a:t>🔹 1. Buffering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Disk block-</a:t>
            </a:r>
            <a:r>
              <a:rPr lang="as-IN" sz="1100" dirty="0"/>
              <a:t>গুলো </a:t>
            </a:r>
            <a:r>
              <a:rPr lang="en-US" sz="1100" b="1" dirty="0"/>
              <a:t>in-memory buffer</a:t>
            </a:r>
            <a:r>
              <a:rPr lang="en-US" sz="1100" dirty="0"/>
              <a:t>-</a:t>
            </a:r>
            <a:r>
              <a:rPr lang="as-IN" sz="1100" dirty="0"/>
              <a:t>এ রাখা 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যদি একই </a:t>
            </a:r>
            <a:r>
              <a:rPr lang="en-US" sz="1100" dirty="0"/>
              <a:t>block </a:t>
            </a:r>
            <a:r>
              <a:rPr lang="as-IN" sz="1100" dirty="0"/>
              <a:t>আবার দরকার হয় → </a:t>
            </a:r>
            <a:r>
              <a:rPr lang="en-US" sz="1100" dirty="0"/>
              <a:t>RAM </a:t>
            </a:r>
            <a:r>
              <a:rPr lang="as-IN" sz="1100" dirty="0"/>
              <a:t>থেকে পাওয়া যায় → </a:t>
            </a:r>
            <a:r>
              <a:rPr lang="en-US" sz="1100" dirty="0"/>
              <a:t>disk access avoid </a:t>
            </a:r>
            <a:r>
              <a:rPr lang="as-IN" sz="1100" dirty="0"/>
              <a:t>হয়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Performance boost: latency </a:t>
            </a:r>
            <a:r>
              <a:rPr lang="as-IN" sz="1100" dirty="0"/>
              <a:t>কমে, </a:t>
            </a:r>
            <a:r>
              <a:rPr lang="en-US" sz="1100" dirty="0"/>
              <a:t>repeated access </a:t>
            </a:r>
            <a:r>
              <a:rPr lang="as-IN" sz="1100" dirty="0"/>
              <a:t>দ্রুত হয়</a:t>
            </a:r>
          </a:p>
          <a:p>
            <a:r>
              <a:rPr lang="en-US" sz="1100" b="1" dirty="0"/>
              <a:t>🔹 2. Read-Ahead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Disk controller </a:t>
            </a:r>
            <a:r>
              <a:rPr lang="en-US" sz="1100" b="1" dirty="0"/>
              <a:t>anticipate </a:t>
            </a:r>
            <a:r>
              <a:rPr lang="as-IN" sz="1100" b="1" dirty="0"/>
              <a:t>করে</a:t>
            </a:r>
            <a:r>
              <a:rPr lang="as-IN" sz="1100" dirty="0"/>
              <a:t> </a:t>
            </a:r>
            <a:r>
              <a:rPr lang="en-US" sz="1100" dirty="0"/>
              <a:t>future block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একসাথে অনেক </a:t>
            </a:r>
            <a:r>
              <a:rPr lang="en-US" sz="1100" dirty="0"/>
              <a:t>block read </a:t>
            </a:r>
            <a:r>
              <a:rPr lang="as-IN" sz="1100" dirty="0"/>
              <a:t>করে </a:t>
            </a:r>
            <a:r>
              <a:rPr lang="en-US" sz="1100" dirty="0"/>
              <a:t>cache-</a:t>
            </a:r>
            <a:r>
              <a:rPr lang="as-IN" sz="1100" dirty="0"/>
              <a:t>এ রাখে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Useful for sequential access — </a:t>
            </a:r>
            <a:r>
              <a:rPr lang="as-IN" sz="1100" dirty="0"/>
              <a:t>যেমন </a:t>
            </a:r>
            <a:r>
              <a:rPr lang="en-US" sz="1100" dirty="0"/>
              <a:t>large file scan</a:t>
            </a:r>
          </a:p>
          <a:p>
            <a:r>
              <a:rPr lang="en-US" sz="1100" dirty="0"/>
              <a:t>👉 </a:t>
            </a:r>
            <a:r>
              <a:rPr lang="as-IN" sz="1100" dirty="0"/>
              <a:t>ধরো তুই বই পড়ছো — তুই আগেই পরের পৃষ্ঠা খুলে রাখছো, কারণ জানো পরেই দরকার হবে</a:t>
            </a:r>
          </a:p>
          <a:p>
            <a:r>
              <a:rPr lang="en-US" sz="1100" b="1" dirty="0"/>
              <a:t>🔹 3. Disk-Arm Scheduling</a:t>
            </a:r>
          </a:p>
          <a:p>
            <a:r>
              <a:rPr lang="en-US" sz="1100" dirty="0"/>
              <a:t>→ Multiple block request </a:t>
            </a:r>
            <a:r>
              <a:rPr lang="as-IN" sz="1100" dirty="0"/>
              <a:t>থাকলে, </a:t>
            </a:r>
            <a:r>
              <a:rPr lang="en-US" sz="1100" dirty="0"/>
              <a:t>arm movement </a:t>
            </a:r>
            <a:r>
              <a:rPr lang="en-US" sz="1100" b="1" dirty="0"/>
              <a:t>smartly order</a:t>
            </a:r>
            <a:r>
              <a:rPr lang="en-US" sz="1100" dirty="0"/>
              <a:t> </a:t>
            </a:r>
            <a:r>
              <a:rPr lang="as-IN" sz="1100" dirty="0"/>
              <a:t>করা হয় যেন </a:t>
            </a:r>
            <a:r>
              <a:rPr lang="en-US" sz="1100" dirty="0"/>
              <a:t>movement </a:t>
            </a:r>
            <a:r>
              <a:rPr lang="as-IN" sz="1100" dirty="0"/>
              <a:t>কম হয়</a:t>
            </a:r>
          </a:p>
          <a:p>
            <a:r>
              <a:rPr lang="en-US" sz="1100" b="1" dirty="0"/>
              <a:t>✅ Elevator Algorithm (SCAN)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Disk arm </a:t>
            </a:r>
            <a:r>
              <a:rPr lang="as-IN" sz="1100" dirty="0"/>
              <a:t>একদিকে </a:t>
            </a:r>
            <a:r>
              <a:rPr lang="en-US" sz="1100" dirty="0"/>
              <a:t>move </a:t>
            </a:r>
            <a:r>
              <a:rPr lang="as-IN" sz="1100" dirty="0"/>
              <a:t>করে → যত </a:t>
            </a:r>
            <a:r>
              <a:rPr lang="en-US" sz="1100" dirty="0"/>
              <a:t>block </a:t>
            </a:r>
            <a:r>
              <a:rPr lang="as-IN" sz="1100" dirty="0"/>
              <a:t>আছে </a:t>
            </a:r>
            <a:r>
              <a:rPr lang="en-US" sz="1100" dirty="0"/>
              <a:t>sequentially serve </a:t>
            </a:r>
            <a:r>
              <a:rPr lang="as-IN" sz="1100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sz="1100" dirty="0"/>
              <a:t>তারপর উল্টো দিকে ফিরে আসে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Like elevator: </a:t>
            </a:r>
            <a:r>
              <a:rPr lang="as-IN" sz="1100" dirty="0"/>
              <a:t>উপরে উঠতে উঠতে </a:t>
            </a:r>
            <a:r>
              <a:rPr lang="en-US" sz="1100" dirty="0"/>
              <a:t>stop </a:t>
            </a:r>
            <a:r>
              <a:rPr lang="as-IN" sz="1100" dirty="0"/>
              <a:t>করে, তারপর নিচে নামে</a:t>
            </a:r>
          </a:p>
          <a:p>
            <a:r>
              <a:rPr lang="en-US" sz="1100" dirty="0"/>
              <a:t>👉 Example: Block requests → R6, R3, R1, R5, R2, R4 → Arm goes from outer to inner (or vice versa) → minimal seek time</a:t>
            </a:r>
          </a:p>
          <a:p>
            <a:r>
              <a:rPr lang="en-US" sz="1100" b="1" dirty="0"/>
              <a:t>📌 Mnemonic:</a:t>
            </a:r>
          </a:p>
          <a:p>
            <a:r>
              <a:rPr lang="en-US" sz="1100" b="1" dirty="0"/>
              <a:t>"Buffer Before Reading, Elevate Efficiently"</a:t>
            </a:r>
            <a:endParaRPr lang="en-US" sz="1100" dirty="0"/>
          </a:p>
          <a:p>
            <a:r>
              <a:rPr lang="en-US" sz="1100" dirty="0"/>
              <a:t>🔤 Breakdown: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</a:t>
            </a:r>
            <a:r>
              <a:rPr lang="en-US" sz="1100" dirty="0"/>
              <a:t> → Buffering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</a:t>
            </a:r>
            <a:r>
              <a:rPr lang="en-US" sz="1100" dirty="0"/>
              <a:t> → Read-ahead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</a:t>
            </a:r>
            <a:r>
              <a:rPr lang="en-US" sz="1100" dirty="0"/>
              <a:t> → Elevator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</a:t>
            </a:r>
            <a:r>
              <a:rPr lang="en-US" sz="1100" dirty="0"/>
              <a:t> → Efficient scheduling</a:t>
            </a:r>
          </a:p>
          <a:p>
            <a:r>
              <a:rPr lang="en-US" sz="1100" dirty="0"/>
              <a:t>👉 </a:t>
            </a:r>
            <a:r>
              <a:rPr lang="as-IN" sz="1100" dirty="0"/>
              <a:t>এই </a:t>
            </a:r>
            <a:r>
              <a:rPr lang="en-US" sz="1100" dirty="0"/>
              <a:t>mnemonic </a:t>
            </a:r>
            <a:r>
              <a:rPr lang="as-IN" sz="1100" dirty="0"/>
              <a:t>দিয়ে তুই </a:t>
            </a:r>
            <a:r>
              <a:rPr lang="en-US" sz="1100" dirty="0"/>
              <a:t>optimization techniques </a:t>
            </a:r>
            <a:r>
              <a:rPr lang="as-IN" sz="1100" dirty="0"/>
              <a:t>সহজে মনে রাখতে পারবি</a:t>
            </a:r>
          </a:p>
          <a:p>
            <a:r>
              <a:rPr lang="en-US" sz="1100" b="1" dirty="0"/>
              <a:t>🧺 </a:t>
            </a:r>
            <a:r>
              <a:rPr lang="as-IN" sz="1100" b="1" dirty="0"/>
              <a:t>গল্প দিয়ে বুঝি:</a:t>
            </a:r>
          </a:p>
          <a:p>
            <a:r>
              <a:rPr lang="as-IN" sz="1100" dirty="0"/>
              <a:t>ধরো তুই লাইব্রেরিতে বই খুঁজছো: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Buffering</a:t>
            </a:r>
            <a:r>
              <a:rPr lang="en-US" sz="1100" dirty="0"/>
              <a:t> → </a:t>
            </a:r>
            <a:r>
              <a:rPr lang="as-IN" sz="1100" dirty="0"/>
              <a:t>আগেই কিছু পৃষ্ঠা ফটোকপি করে রেখেছো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Read-ahead</a:t>
            </a:r>
            <a:r>
              <a:rPr lang="en-US" sz="1100" dirty="0"/>
              <a:t> → </a:t>
            </a:r>
            <a:r>
              <a:rPr lang="as-IN" sz="1100" dirty="0"/>
              <a:t>জানো পরের অধ্যায় লাগবে → আগেই নিয়ে এসেছো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Elevator scheduling</a:t>
            </a:r>
            <a:r>
              <a:rPr lang="en-US" sz="1100" dirty="0"/>
              <a:t> → </a:t>
            </a:r>
            <a:r>
              <a:rPr lang="as-IN" sz="1100" dirty="0"/>
              <a:t>লাইব্রেরিয়ান বইগুলো </a:t>
            </a:r>
            <a:r>
              <a:rPr lang="en-US" sz="1100" dirty="0"/>
              <a:t>shelf-</a:t>
            </a:r>
            <a:r>
              <a:rPr lang="as-IN" sz="1100" dirty="0"/>
              <a:t>এর একদিক থেকে অন্যদিক </a:t>
            </a:r>
            <a:r>
              <a:rPr lang="en-US" sz="1100" dirty="0"/>
              <a:t>sequentially </a:t>
            </a:r>
            <a:r>
              <a:rPr lang="as-IN" sz="1100" dirty="0"/>
              <a:t>এনে দিচ্ছে</a:t>
            </a:r>
          </a:p>
          <a:p>
            <a:r>
              <a:rPr lang="as-IN" sz="1100" dirty="0"/>
              <a:t>এইভাবে </a:t>
            </a:r>
            <a:r>
              <a:rPr lang="en-US" sz="1100" dirty="0"/>
              <a:t>disk access optimize </a:t>
            </a:r>
            <a:r>
              <a:rPr lang="as-IN" sz="1100" dirty="0"/>
              <a:t>করা হয় — </a:t>
            </a:r>
            <a:r>
              <a:rPr lang="en-US" sz="1100" dirty="0"/>
              <a:t>latency </a:t>
            </a:r>
            <a:r>
              <a:rPr lang="as-IN" sz="1100" dirty="0"/>
              <a:t>কমিয়ে, </a:t>
            </a:r>
            <a:r>
              <a:rPr lang="en-US" sz="1100" dirty="0"/>
              <a:t>throughput </a:t>
            </a:r>
            <a:r>
              <a:rPr lang="as-IN" sz="1100" dirty="0"/>
              <a:t>বাড়িয়ে।</a:t>
            </a:r>
            <a:endParaRPr lang="as-IN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6857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/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/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/>
            <a:r>
              <a:rPr lang="en-US" altLang="en-US" sz="1900" dirty="0"/>
              <a:t>Files may get </a:t>
            </a:r>
            <a:r>
              <a:rPr lang="en-US" altLang="en-US" sz="1900" b="1" dirty="0">
                <a:solidFill>
                  <a:srgbClr val="002060"/>
                </a:solidFill>
              </a:rPr>
              <a:t>fragmented</a:t>
            </a:r>
            <a:endParaRPr lang="en-US" altLang="en-US" sz="1900" dirty="0"/>
          </a:p>
          <a:p>
            <a:pPr lvl="2"/>
            <a:r>
              <a:rPr lang="en-US" altLang="en-US" dirty="0"/>
              <a:t>E.g. if free blocks on disk are scattered, and newly created file has its blocks scattered over the disk</a:t>
            </a:r>
          </a:p>
          <a:p>
            <a:pPr lvl="2"/>
            <a:r>
              <a:rPr lang="en-US" altLang="en-US" dirty="0"/>
              <a:t>Sequential access to a fragmented file results in increased disk arm movement</a:t>
            </a:r>
          </a:p>
          <a:p>
            <a:pPr lvl="2"/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0"/>
            <a:ext cx="733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Disk Block Access Optimization: File System Level Strategy</a:t>
            </a:r>
          </a:p>
          <a:p>
            <a:r>
              <a:rPr lang="en-US" b="1" dirty="0"/>
              <a:t>🔹 1. File Organization</a:t>
            </a:r>
            <a:endParaRPr lang="en-US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21405"/>
              </p:ext>
            </p:extLst>
          </p:nvPr>
        </p:nvGraphicFramePr>
        <p:xfrm>
          <a:off x="838200" y="741521"/>
          <a:ext cx="7661274" cy="207780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216155682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012543126"/>
                    </a:ext>
                  </a:extLst>
                </a:gridCol>
              </a:tblGrid>
              <a:tr h="193057"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কৌশল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229864"/>
                  </a:ext>
                </a:extLst>
              </a:tr>
              <a:tr h="337849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Contiguous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ফাইলের </a:t>
                      </a:r>
                      <a:r>
                        <a:rPr lang="en-US" sz="1100">
                          <a:effectLst/>
                        </a:rPr>
                        <a:t>block-</a:t>
                      </a:r>
                      <a:r>
                        <a:rPr lang="as-IN" sz="1100">
                          <a:effectLst/>
                        </a:rPr>
                        <a:t>গুলো একসাথে রাখা হয় → </a:t>
                      </a:r>
                      <a:r>
                        <a:rPr lang="en-US" sz="1100">
                          <a:effectLst/>
                        </a:rPr>
                        <a:t>sequential access </a:t>
                      </a:r>
                      <a:r>
                        <a:rPr lang="as-IN" sz="1100">
                          <a:effectLst/>
                        </a:rPr>
                        <a:t>দ্রুত 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032956"/>
                  </a:ext>
                </a:extLst>
              </a:tr>
              <a:tr h="482642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Extent-based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>
                          <a:effectLst/>
                        </a:rPr>
                        <a:t>একসাথে অনেক </a:t>
                      </a:r>
                      <a:r>
                        <a:rPr lang="en-US" sz="1100">
                          <a:effectLst/>
                        </a:rPr>
                        <a:t>block (extent) allocate </a:t>
                      </a:r>
                      <a:r>
                        <a:rPr lang="as-IN" sz="1100">
                          <a:effectLst/>
                        </a:rPr>
                        <a:t>করা হয় → </a:t>
                      </a:r>
                      <a:r>
                        <a:rPr lang="en-US" sz="1100">
                          <a:effectLst/>
                        </a:rPr>
                        <a:t>fragmentation </a:t>
                      </a:r>
                      <a:r>
                        <a:rPr lang="as-IN" sz="1100">
                          <a:effectLst/>
                        </a:rPr>
                        <a:t>কমে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47842"/>
                  </a:ext>
                </a:extLst>
              </a:tr>
              <a:tr h="482642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Fragmentation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100" dirty="0">
                          <a:effectLst/>
                        </a:rPr>
                        <a:t>যদি </a:t>
                      </a:r>
                      <a:r>
                        <a:rPr lang="en-US" sz="1100" dirty="0">
                          <a:effectLst/>
                        </a:rPr>
                        <a:t>free block </a:t>
                      </a:r>
                      <a:r>
                        <a:rPr lang="as-IN" sz="1100" dirty="0">
                          <a:effectLst/>
                        </a:rPr>
                        <a:t>ছড়িয়ে ছিটিয়ে থাকে → নতুন ফাইলের </a:t>
                      </a:r>
                      <a:r>
                        <a:rPr lang="en-US" sz="1100" dirty="0">
                          <a:effectLst/>
                        </a:rPr>
                        <a:t>block-</a:t>
                      </a:r>
                      <a:r>
                        <a:rPr lang="as-IN" sz="1100" dirty="0">
                          <a:effectLst/>
                        </a:rPr>
                        <a:t>গুলো </a:t>
                      </a:r>
                      <a:r>
                        <a:rPr lang="en-US" sz="1100" dirty="0">
                          <a:effectLst/>
                        </a:rPr>
                        <a:t>scattered </a:t>
                      </a:r>
                      <a:r>
                        <a:rPr lang="as-IN" sz="1100" dirty="0">
                          <a:effectLst/>
                        </a:rPr>
                        <a:t>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855205"/>
                  </a:ext>
                </a:extLst>
              </a:tr>
              <a:tr h="337849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Fragmented file → disk arm </a:t>
                      </a:r>
                      <a:r>
                        <a:rPr lang="as-IN" sz="1100" dirty="0">
                          <a:effectLst/>
                        </a:rPr>
                        <a:t>বারবার </a:t>
                      </a:r>
                      <a:r>
                        <a:rPr lang="en-US" sz="1100" dirty="0">
                          <a:effectLst/>
                        </a:rPr>
                        <a:t>move </a:t>
                      </a:r>
                      <a:r>
                        <a:rPr lang="as-IN" sz="1100" dirty="0">
                          <a:effectLst/>
                        </a:rPr>
                        <a:t>করে → </a:t>
                      </a:r>
                      <a:r>
                        <a:rPr lang="en-US" sz="1100" dirty="0">
                          <a:effectLst/>
                        </a:rPr>
                        <a:t>access time </a:t>
                      </a:r>
                      <a:r>
                        <a:rPr lang="as-IN" sz="1100" dirty="0">
                          <a:effectLst/>
                        </a:rPr>
                        <a:t>বেড়ে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59129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754" y="2976071"/>
            <a:ext cx="9072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Sequential access efficiency </a:t>
            </a:r>
            <a:r>
              <a:rPr lang="as-IN" dirty="0"/>
              <a:t>কমে যায় যদি ফাইল </a:t>
            </a:r>
            <a:r>
              <a:rPr lang="en-US" dirty="0"/>
              <a:t>fragmented </a:t>
            </a:r>
            <a:r>
              <a:rPr lang="as-IN" dirty="0"/>
              <a:t>হয়</a:t>
            </a:r>
          </a:p>
          <a:p>
            <a:r>
              <a:rPr lang="en-US" b="1" dirty="0"/>
              <a:t>🔄 Defragmentation Utility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কিছু </a:t>
            </a:r>
            <a:r>
              <a:rPr lang="en-US" dirty="0"/>
              <a:t>OS/FS-</a:t>
            </a:r>
            <a:r>
              <a:rPr lang="as-IN" dirty="0"/>
              <a:t>এ </a:t>
            </a:r>
            <a:r>
              <a:rPr lang="en-US" dirty="0"/>
              <a:t>utility </a:t>
            </a:r>
            <a:r>
              <a:rPr lang="as-IN" dirty="0"/>
              <a:t>থাকে → </a:t>
            </a:r>
            <a:r>
              <a:rPr lang="en-US" dirty="0"/>
              <a:t>fragmented file-</a:t>
            </a:r>
            <a:r>
              <a:rPr lang="as-IN" dirty="0"/>
              <a:t>গুলো </a:t>
            </a:r>
            <a:r>
              <a:rPr lang="en-US" dirty="0"/>
              <a:t>rearrange </a:t>
            </a:r>
            <a:r>
              <a:rPr lang="as-IN" dirty="0"/>
              <a:t>করে </a:t>
            </a:r>
            <a:r>
              <a:rPr lang="en-US" dirty="0"/>
              <a:t>contiguous </a:t>
            </a:r>
            <a:r>
              <a:rPr lang="as-IN" dirty="0"/>
              <a:t>করে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s-IN" dirty="0"/>
              <a:t>এতে </a:t>
            </a:r>
            <a:r>
              <a:rPr lang="en-US" dirty="0"/>
              <a:t>sequential read/write performance </a:t>
            </a:r>
            <a:r>
              <a:rPr lang="as-IN" dirty="0"/>
              <a:t>অনেক বেড়ে যায়</a:t>
            </a:r>
          </a:p>
          <a:p>
            <a:r>
              <a:rPr lang="en-US" dirty="0"/>
              <a:t>👉 </a:t>
            </a:r>
            <a:r>
              <a:rPr lang="as-IN" dirty="0"/>
              <a:t>ধরো তুই একটা বই পড়ছো — যদি পৃষ্ঠা ছড়িয়ে ছিটিয়ে থাকে, বারবার খুঁজে বের করতে হয় → </a:t>
            </a:r>
            <a:r>
              <a:rPr lang="en-US" dirty="0"/>
              <a:t>Defragmentation </a:t>
            </a:r>
            <a:r>
              <a:rPr lang="as-IN" dirty="0"/>
              <a:t>মানে সব পৃষ্ঠা ধারাবাহিকভাবে সাজিয়ে দেওয়া</a:t>
            </a:r>
          </a:p>
          <a:p>
            <a:r>
              <a:rPr lang="en-US" b="1" dirty="0"/>
              <a:t>🔹 2. Non-Volatile Write Buffers</a:t>
            </a:r>
            <a:endParaRPr lang="en-US" b="1" dirty="0"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93581"/>
              </p:ext>
            </p:extLst>
          </p:nvPr>
        </p:nvGraphicFramePr>
        <p:xfrm>
          <a:off x="507366" y="4818132"/>
          <a:ext cx="7661274" cy="114045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222494367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399925104"/>
                    </a:ext>
                  </a:extLst>
                </a:gridCol>
              </a:tblGrid>
              <a:tr h="164978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55856"/>
                  </a:ext>
                </a:extLst>
              </a:tr>
              <a:tr h="28871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Write 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RAM </a:t>
                      </a:r>
                      <a:r>
                        <a:rPr lang="as-IN" sz="1200">
                          <a:effectLst/>
                        </a:rPr>
                        <a:t>বা </a:t>
                      </a:r>
                      <a:r>
                        <a:rPr lang="en-US" sz="1200">
                          <a:effectLst/>
                        </a:rPr>
                        <a:t>NVRAM-</a:t>
                      </a:r>
                      <a:r>
                        <a:rPr lang="as-IN" sz="1200">
                          <a:effectLst/>
                        </a:rPr>
                        <a:t>এ </a:t>
                      </a:r>
                      <a:r>
                        <a:rPr lang="en-US" sz="1200">
                          <a:effectLst/>
                        </a:rPr>
                        <a:t>write temporarily store </a:t>
                      </a:r>
                      <a:r>
                        <a:rPr lang="as-IN" sz="1200">
                          <a:effectLst/>
                        </a:rPr>
                        <a:t>করা 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350103"/>
                  </a:ext>
                </a:extLst>
              </a:tr>
              <a:tr h="28871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Non-Volatile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Power off </a:t>
                      </a:r>
                      <a:r>
                        <a:rPr lang="as-IN" sz="1200" dirty="0">
                          <a:effectLst/>
                        </a:rPr>
                        <a:t>হলেও </a:t>
                      </a:r>
                      <a:r>
                        <a:rPr lang="en-US" sz="1200" dirty="0">
                          <a:effectLst/>
                        </a:rPr>
                        <a:t>buffer-</a:t>
                      </a:r>
                      <a:r>
                        <a:rPr lang="as-IN" sz="1200" dirty="0">
                          <a:effectLst/>
                        </a:rPr>
                        <a:t>এর ডেটা হারায় না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016202"/>
                  </a:ext>
                </a:extLst>
              </a:tr>
              <a:tr h="28871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Benefit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Write performance boost + crash recovery possible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71293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7366" y="5985554"/>
            <a:ext cx="863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</a:t>
            </a:r>
            <a:r>
              <a:rPr lang="as-IN" dirty="0"/>
              <a:t>ধরো তুই একটা খাতা লিখছো — আগে </a:t>
            </a:r>
            <a:r>
              <a:rPr lang="en-US" dirty="0"/>
              <a:t>rough copy-</a:t>
            </a:r>
            <a:r>
              <a:rPr lang="as-IN" dirty="0"/>
              <a:t>তে লেখো, পরে </a:t>
            </a:r>
            <a:r>
              <a:rPr lang="en-US" dirty="0"/>
              <a:t>clean copy-</a:t>
            </a:r>
            <a:r>
              <a:rPr lang="as-IN" dirty="0"/>
              <a:t>তে → </a:t>
            </a:r>
            <a:r>
              <a:rPr lang="en-US" dirty="0"/>
              <a:t>Buffer </a:t>
            </a:r>
            <a:r>
              <a:rPr lang="as-IN" dirty="0"/>
              <a:t>হলো সেই </a:t>
            </a:r>
            <a:r>
              <a:rPr lang="en-US" dirty="0"/>
              <a:t>rough copy — fast, safe</a:t>
            </a:r>
          </a:p>
        </p:txBody>
      </p:sp>
    </p:spTree>
    <p:extLst>
      <p:ext uri="{BB962C8B-B14F-4D97-AF65-F5344CB8AC3E}">
        <p14:creationId xmlns:p14="http://schemas.microsoft.com/office/powerpoint/2010/main" val="1413462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428" y="175290"/>
            <a:ext cx="8001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File Organization: </a:t>
            </a:r>
            <a:r>
              <a:rPr lang="as-IN" sz="1100" b="1" dirty="0"/>
              <a:t>কী, কেন, কিভাবে?</a:t>
            </a:r>
          </a:p>
          <a:p>
            <a:r>
              <a:rPr lang="en-US" sz="1100" b="1" dirty="0"/>
              <a:t>File organization</a:t>
            </a:r>
            <a:r>
              <a:rPr lang="en-US" sz="1100" dirty="0"/>
              <a:t> </a:t>
            </a:r>
            <a:r>
              <a:rPr lang="as-IN" sz="1100" dirty="0"/>
              <a:t>মানে হলো: → ফাইলের </a:t>
            </a:r>
            <a:r>
              <a:rPr lang="en-US" sz="1100" dirty="0"/>
              <a:t>block-</a:t>
            </a:r>
            <a:r>
              <a:rPr lang="as-IN" sz="1100" dirty="0"/>
              <a:t>গুলো </a:t>
            </a:r>
            <a:r>
              <a:rPr lang="en-US" sz="1100" dirty="0"/>
              <a:t>disk-</a:t>
            </a:r>
            <a:r>
              <a:rPr lang="as-IN" sz="1100" dirty="0"/>
              <a:t>এ কীভাবে রাখা হচ্ছে — </a:t>
            </a:r>
            <a:r>
              <a:rPr lang="en-US" sz="1100" dirty="0"/>
              <a:t>contiguous </a:t>
            </a:r>
            <a:r>
              <a:rPr lang="as-IN" sz="1100" dirty="0"/>
              <a:t>না </a:t>
            </a:r>
            <a:r>
              <a:rPr lang="en-US" sz="1100" dirty="0"/>
              <a:t>fragmented?</a:t>
            </a:r>
          </a:p>
          <a:p>
            <a:r>
              <a:rPr lang="en-US" sz="1100" b="1" dirty="0"/>
              <a:t>🔹 1. Contiguous Allocation — </a:t>
            </a:r>
            <a:r>
              <a:rPr lang="as-IN" sz="1100" b="1" dirty="0"/>
              <a:t>সোজা, ধারাবাহিক</a:t>
            </a:r>
            <a:endParaRPr lang="as-IN" sz="1100" b="1" dirty="0"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9702"/>
              </p:ext>
            </p:extLst>
          </p:nvPr>
        </p:nvGraphicFramePr>
        <p:xfrm>
          <a:off x="923291" y="775454"/>
          <a:ext cx="7661274" cy="120388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749567332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11649623"/>
                    </a:ext>
                  </a:extLst>
                </a:gridCol>
              </a:tblGrid>
              <a:tr h="217671">
                <a:tc>
                  <a:txBody>
                    <a:bodyPr/>
                    <a:lstStyle/>
                    <a:p>
                      <a:r>
                        <a:rPr lang="as-IN" sz="1200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553795"/>
                  </a:ext>
                </a:extLst>
              </a:tr>
              <a:tr h="21767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Block-</a:t>
                      </a:r>
                      <a:r>
                        <a:rPr lang="as-IN" sz="1200" dirty="0">
                          <a:effectLst/>
                        </a:rPr>
                        <a:t>গুলো একসাথে রাখা হয়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যেমন block 0, 1, 2, 3 sequentially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586666"/>
                  </a:ext>
                </a:extLst>
              </a:tr>
              <a:tr h="380925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Sequential access </a:t>
                      </a:r>
                      <a:r>
                        <a:rPr lang="as-IN" sz="1200" dirty="0">
                          <a:effectLst/>
                        </a:rPr>
                        <a:t>দ্রুত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200">
                          <a:effectLst/>
                        </a:rPr>
                        <a:t>কারণ </a:t>
                      </a:r>
                      <a:r>
                        <a:rPr lang="en-US" sz="1200">
                          <a:effectLst/>
                        </a:rPr>
                        <a:t>disk arm </a:t>
                      </a:r>
                      <a:r>
                        <a:rPr lang="as-IN" sz="1200">
                          <a:effectLst/>
                        </a:rPr>
                        <a:t>একবারে পড়ে নিতে পারে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045750"/>
                  </a:ext>
                </a:extLst>
              </a:tr>
              <a:tr h="21767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Fragmentation </a:t>
                      </a:r>
                      <a:r>
                        <a:rPr lang="as-IN" sz="1200" dirty="0">
                          <a:effectLst/>
                        </a:rPr>
                        <a:t>কম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performance </a:t>
                      </a:r>
                      <a:r>
                        <a:rPr lang="as-IN" sz="1200" dirty="0">
                          <a:effectLst/>
                        </a:rPr>
                        <a:t>ভালো থাকে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05646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01980" y="2092673"/>
            <a:ext cx="7574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👉 </a:t>
            </a:r>
            <a:r>
              <a:rPr lang="as-IN" dirty="0"/>
              <a:t>ধরো তুই একটা বই পড়ছো — সব পৃষ্ঠা ধারাবাহিকভাবে সাজানো → পড়া সহজ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78816"/>
              </p:ext>
            </p:extLst>
          </p:nvPr>
        </p:nvGraphicFramePr>
        <p:xfrm>
          <a:off x="408940" y="2784778"/>
          <a:ext cx="7661274" cy="14630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2676393496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34688155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as-IN" dirty="0">
                          <a:effectLst/>
                        </a:rPr>
                        <a:t>বৈশিষ্ট্য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ব্যাখ্যা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604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as-IN" dirty="0">
                          <a:effectLst/>
                        </a:rPr>
                        <a:t>একসাথে অনেক </a:t>
                      </a:r>
                      <a:r>
                        <a:rPr lang="en-US" dirty="0">
                          <a:effectLst/>
                        </a:rPr>
                        <a:t>block allocate </a:t>
                      </a:r>
                      <a:r>
                        <a:rPr lang="as-IN" dirty="0">
                          <a:effectLst/>
                        </a:rPr>
                        <a:t>হয়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একেকটা </a:t>
                      </a:r>
                      <a:r>
                        <a:rPr lang="en-US" sz="1800">
                          <a:effectLst/>
                        </a:rPr>
                        <a:t>chunk = extent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5353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Multiple extents </a:t>
                      </a:r>
                      <a:r>
                        <a:rPr lang="as-IN" dirty="0">
                          <a:effectLst/>
                        </a:rPr>
                        <a:t>লাগতে পারে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যদি </a:t>
                      </a:r>
                      <a:r>
                        <a:rPr lang="en-US" sz="1800">
                          <a:effectLst/>
                        </a:rPr>
                        <a:t>contiguous </a:t>
                      </a:r>
                      <a:r>
                        <a:rPr lang="as-IN" sz="1800">
                          <a:effectLst/>
                        </a:rPr>
                        <a:t>জায়গা না থাকে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528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Fragmentation </a:t>
                      </a:r>
                      <a:r>
                        <a:rPr lang="as-IN" dirty="0">
                          <a:effectLst/>
                        </a:rPr>
                        <a:t>কিছুটা কমে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 dirty="0">
                          <a:effectLst/>
                        </a:rPr>
                        <a:t>কিন্তু </a:t>
                      </a:r>
                      <a:r>
                        <a:rPr lang="en-US" sz="1800" dirty="0">
                          <a:effectLst/>
                        </a:rPr>
                        <a:t>perfect contiguous </a:t>
                      </a:r>
                      <a:r>
                        <a:rPr lang="as-IN" sz="1800" dirty="0">
                          <a:effectLst/>
                        </a:rPr>
                        <a:t>না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3159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20182"/>
              </p:ext>
            </p:extLst>
          </p:nvPr>
        </p:nvGraphicFramePr>
        <p:xfrm>
          <a:off x="514986" y="4601370"/>
          <a:ext cx="7661274" cy="17373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830637">
                  <a:extLst>
                    <a:ext uri="{9D8B030D-6E8A-4147-A177-3AD203B41FA5}">
                      <a16:colId xmlns:a16="http://schemas.microsoft.com/office/drawing/2014/main" val="1864552139"/>
                    </a:ext>
                  </a:extLst>
                </a:gridCol>
                <a:gridCol w="3830637">
                  <a:extLst>
                    <a:ext uri="{9D8B030D-6E8A-4147-A177-3AD203B41FA5}">
                      <a16:colId xmlns:a16="http://schemas.microsoft.com/office/drawing/2014/main" val="10276711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as-IN" sz="1800" dirty="0">
                          <a:effectLst/>
                        </a:rPr>
                        <a:t>কারণ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ফলাফল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2083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Disk-এ free block </a:t>
                      </a:r>
                      <a:r>
                        <a:rPr lang="en-US" sz="1800" dirty="0" err="1">
                          <a:effectLst/>
                        </a:rPr>
                        <a:t>ছড়িয়ে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আছে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s-IN" sz="1800">
                          <a:effectLst/>
                        </a:rPr>
                        <a:t>নতুন ফাইলের </a:t>
                      </a:r>
                      <a:r>
                        <a:rPr lang="en-US" sz="1800">
                          <a:effectLst/>
                        </a:rPr>
                        <a:t>block-</a:t>
                      </a:r>
                      <a:r>
                        <a:rPr lang="as-IN" sz="1800">
                          <a:effectLst/>
                        </a:rPr>
                        <a:t>গুলো </a:t>
                      </a:r>
                      <a:r>
                        <a:rPr lang="en-US" sz="1800">
                          <a:effectLst/>
                        </a:rPr>
                        <a:t>scattered </a:t>
                      </a:r>
                      <a:r>
                        <a:rPr lang="as-IN" sz="1800">
                          <a:effectLst/>
                        </a:rPr>
                        <a:t>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655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Sequential access </a:t>
                      </a:r>
                      <a:r>
                        <a:rPr lang="as-IN" sz="1800">
                          <a:effectLst/>
                        </a:rPr>
                        <a:t>ধীর হয়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disk arm </a:t>
                      </a:r>
                      <a:r>
                        <a:rPr lang="as-IN" sz="1800">
                          <a:effectLst/>
                        </a:rPr>
                        <a:t>বারবার </a:t>
                      </a:r>
                      <a:r>
                        <a:rPr lang="en-US" sz="1800">
                          <a:effectLst/>
                        </a:rPr>
                        <a:t>jump </a:t>
                      </a:r>
                      <a:r>
                        <a:rPr lang="as-IN" sz="1800">
                          <a:effectLst/>
                        </a:rPr>
                        <a:t>করতে হয়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1551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Performance degrade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latency </a:t>
                      </a:r>
                      <a:r>
                        <a:rPr lang="as-IN" sz="1800" dirty="0">
                          <a:effectLst/>
                        </a:rPr>
                        <a:t>বেড়ে যায়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21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090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65760" y="1642175"/>
            <a:ext cx="877824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2. Extent-Based Allocation — </a:t>
            </a:r>
            <a:r>
              <a:rPr kumimoji="0" lang="bn-I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বড় বড় টুকরায়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ধরো তুই বইয়ের পৃষ্ঠা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1–5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একসাথে পাচ্ছো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তারপর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6–10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অন্য জায়গায়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কিছুটা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3. Fragmentation — </a:t>
            </a:r>
            <a:r>
              <a:rPr kumimoji="0" lang="bn-I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ছড়িয়ে ছিটিয়ে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ধরো তুই বই পড়ছো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কিন্তু প্রতিটি পৃষ্ঠা আলাদা আলাদা আলমারিতে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সময় বেশি লাগে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Defragmentation Utility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বা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system utility → fragmented block-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গুলো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rearrange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করে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contiguous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করে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boost </a:t>
            </a:r>
            <a:r>
              <a:rPr kumimoji="0" lang="bn-I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করে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scrubbing + defrag = healthy disk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000" y="4473719"/>
            <a:ext cx="8036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🧺 </a:t>
            </a:r>
            <a:r>
              <a:rPr lang="as-IN" b="1" dirty="0"/>
              <a:t>গল্প দিয়ে বুঝি:</a:t>
            </a:r>
          </a:p>
          <a:p>
            <a:r>
              <a:rPr lang="as-IN" dirty="0"/>
              <a:t>ধরো তুই একটা লাইব্রেরিতে বই রাখছো: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Contiguous</a:t>
            </a:r>
            <a:r>
              <a:rPr lang="en-US" dirty="0"/>
              <a:t> → </a:t>
            </a:r>
            <a:r>
              <a:rPr lang="as-IN" dirty="0"/>
              <a:t>সব পৃষ্ঠা এক </a:t>
            </a:r>
            <a:r>
              <a:rPr lang="en-US" dirty="0"/>
              <a:t>shelf-</a:t>
            </a:r>
            <a:r>
              <a:rPr lang="as-IN" dirty="0"/>
              <a:t>এ → পড়া সহজ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Extent-based</a:t>
            </a:r>
            <a:r>
              <a:rPr lang="en-US" dirty="0"/>
              <a:t> → </a:t>
            </a:r>
            <a:r>
              <a:rPr lang="as-IN" dirty="0"/>
              <a:t>একেক </a:t>
            </a:r>
            <a:r>
              <a:rPr lang="en-US" dirty="0"/>
              <a:t>chapter </a:t>
            </a:r>
            <a:r>
              <a:rPr lang="as-IN" dirty="0"/>
              <a:t>আলাদা </a:t>
            </a:r>
            <a:r>
              <a:rPr lang="en-US" dirty="0"/>
              <a:t>shelf-</a:t>
            </a:r>
            <a:r>
              <a:rPr lang="as-IN" dirty="0"/>
              <a:t>এ → </a:t>
            </a:r>
            <a:r>
              <a:rPr lang="en-US" dirty="0"/>
              <a:t>manageable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Fragmented</a:t>
            </a:r>
            <a:r>
              <a:rPr lang="en-US" dirty="0"/>
              <a:t> → </a:t>
            </a:r>
            <a:r>
              <a:rPr lang="as-IN" dirty="0"/>
              <a:t>প্রতিটি পৃষ্ঠা </a:t>
            </a:r>
            <a:r>
              <a:rPr lang="en-US" dirty="0"/>
              <a:t>random shelf-</a:t>
            </a:r>
            <a:r>
              <a:rPr lang="as-IN" dirty="0"/>
              <a:t>এ → খুঁজে পেতে সময় লাগে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Defrag</a:t>
            </a:r>
            <a:r>
              <a:rPr lang="en-US" dirty="0"/>
              <a:t> → librarian </a:t>
            </a:r>
            <a:r>
              <a:rPr lang="as-IN" dirty="0"/>
              <a:t>সব পৃষ্ঠা আবার সাজিয়ে দেয় → </a:t>
            </a:r>
            <a:r>
              <a:rPr lang="en-US" dirty="0"/>
              <a:t>efficiency </a:t>
            </a:r>
            <a:r>
              <a:rPr lang="as-IN" dirty="0"/>
              <a:t>ফিরে আসে</a:t>
            </a:r>
            <a:endParaRPr lang="as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631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A9A19427-58B9-4BAC-B92C-5CBE703848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12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136650"/>
            <a:ext cx="7558088" cy="4830763"/>
          </a:xfrm>
        </p:spPr>
        <p:txBody>
          <a:bodyPr/>
          <a:lstStyle/>
          <a:p>
            <a:r>
              <a:rPr lang="en-US" altLang="en-US"/>
              <a:t>Hold large volumes of data and provide high transfer rates</a:t>
            </a:r>
          </a:p>
          <a:p>
            <a:pPr lvl="1"/>
            <a:r>
              <a:rPr lang="en-US" altLang="en-US"/>
              <a:t>Few GB for DAT (Digital Audio Tape) format, 10-40 GB with DLT (Digital Linear Tape) format, 100 GB+ with Ultrium format, and 330 GB with Ampex helical scan format</a:t>
            </a:r>
          </a:p>
          <a:p>
            <a:pPr lvl="1"/>
            <a:r>
              <a:rPr lang="en-US" altLang="en-US"/>
              <a:t>Transfer rates from few to 10s of MB/s</a:t>
            </a:r>
          </a:p>
          <a:p>
            <a:r>
              <a:rPr lang="en-US" altLang="en-US"/>
              <a:t>Tapes are cheap, but cost of drives is very high</a:t>
            </a:r>
          </a:p>
          <a:p>
            <a:r>
              <a:rPr lang="en-US" altLang="en-US"/>
              <a:t>Very slow access time in comparison to magnetic and optical disks</a:t>
            </a:r>
          </a:p>
          <a:p>
            <a:pPr lvl="1"/>
            <a:r>
              <a:rPr lang="en-US" altLang="en-US"/>
              <a:t>limited to sequential access.</a:t>
            </a:r>
          </a:p>
          <a:p>
            <a:pPr lvl="1"/>
            <a:r>
              <a:rPr lang="en-US" altLang="en-US"/>
              <a:t>Some formats (Accelis) provide faster seek (10s of seconds) at cost of lower capacity</a:t>
            </a:r>
          </a:p>
          <a:p>
            <a:r>
              <a:rPr lang="en-US" altLang="en-US"/>
              <a:t>Used mainly for backup, for storage of infrequently used information, and as an off-line medium for transferring information from one system to another.</a:t>
            </a:r>
          </a:p>
          <a:p>
            <a:r>
              <a:rPr lang="en-US" altLang="en-US"/>
              <a:t>Tape jukeboxes used for very large capacity storage</a:t>
            </a:r>
          </a:p>
          <a:p>
            <a:pPr lvl="1"/>
            <a:r>
              <a:rPr lang="en-US" altLang="en-US"/>
              <a:t>Multiple petabyes (10</a:t>
            </a:r>
            <a:r>
              <a:rPr lang="en-US" altLang="en-US" baseline="30000"/>
              <a:t>15 </a:t>
            </a:r>
            <a:r>
              <a:rPr lang="en-US" altLang="en-US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2EE4D3FE-6C47-4EBB-AD9F-62448BB0D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Figure 10.03</a:t>
            </a: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E66F304B-34FD-4DEC-807C-204AD0C4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757238"/>
            <a:ext cx="3327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BC3C37-3027-4BD6-BB08-47A96505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432" y="1368735"/>
            <a:ext cx="2343150" cy="1209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2FC4697-D650-496D-87FE-8A1B66046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820" y="3220071"/>
            <a:ext cx="3000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6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Disk interface standards families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SAS Version 3 supports 12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Supports data transfer rates of up to 24 gigabits/sec</a:t>
            </a:r>
          </a:p>
          <a:p>
            <a:r>
              <a:rPr lang="en-US" altLang="en-US" sz="1800" dirty="0"/>
              <a:t>Disks usually connected directly to computer system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sz="1800" dirty="0"/>
              <a:t>, a large number of disks are connected by a high-speed network to a number of servers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sz="1800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161761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102331</TotalTime>
  <Words>8996</Words>
  <Application>Microsoft Office PowerPoint</Application>
  <PresentationFormat>On-screen Show (4:3)</PresentationFormat>
  <Paragraphs>1241</Paragraphs>
  <Slides>78</Slides>
  <Notes>32</Notes>
  <HiddenSlides>6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  <vt:variant>
        <vt:lpstr>Custom Shows</vt:lpstr>
      </vt:variant>
      <vt:variant>
        <vt:i4>1</vt:i4>
      </vt:variant>
    </vt:vector>
  </HeadingPairs>
  <TitlesOfParts>
    <vt:vector size="90" baseType="lpstr">
      <vt:lpstr>ＭＳ Ｐゴシック</vt:lpstr>
      <vt:lpstr>ＭＳ Ｐゴシック</vt:lpstr>
      <vt:lpstr>Arial</vt:lpstr>
      <vt:lpstr>Helvetica</vt:lpstr>
      <vt:lpstr>Mangal</vt:lpstr>
      <vt:lpstr>Monotype Sorts</vt:lpstr>
      <vt:lpstr>Times New Roman</vt:lpstr>
      <vt:lpstr>Vrinda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Hierarchy: Access Time</vt:lpstr>
      <vt:lpstr>PowerPoint Presentation</vt:lpstr>
      <vt:lpstr>Storage Hierarchy (Cont.)</vt:lpstr>
      <vt:lpstr>PowerPoint Presentation</vt:lpstr>
      <vt:lpstr>Storage Interfaces</vt:lpstr>
      <vt:lpstr>PowerPoint Presentation</vt:lpstr>
      <vt:lpstr>PowerPoint Presentation</vt:lpstr>
      <vt:lpstr>Magnetic Hard Disk Mechanism</vt:lpstr>
      <vt:lpstr>Magnetic Disks</vt:lpstr>
      <vt:lpstr>PowerPoint Presentation</vt:lpstr>
      <vt:lpstr>PowerPoint Presentation</vt:lpstr>
      <vt:lpstr>Magnetic Disks (Cont.)</vt:lpstr>
      <vt:lpstr>PowerPoint Presentation</vt:lpstr>
      <vt:lpstr>Performance Measures of Disks</vt:lpstr>
      <vt:lpstr>PowerPoint Presentation</vt:lpstr>
      <vt:lpstr>Performance Measures (Cont.)</vt:lpstr>
      <vt:lpstr>PowerPoint Presentation</vt:lpstr>
      <vt:lpstr>Performance Measures (Cont.)</vt:lpstr>
      <vt:lpstr>PowerPoint Presentation</vt:lpstr>
      <vt:lpstr>Flash Storage</vt:lpstr>
      <vt:lpstr>PowerPoint Presentation</vt:lpstr>
      <vt:lpstr>Flash Storage (Cont.)</vt:lpstr>
      <vt:lpstr>PowerPoint Presentation</vt:lpstr>
      <vt:lpstr>Flash Storage (Cont.)</vt:lpstr>
      <vt:lpstr>PowerPoint Presentation</vt:lpstr>
      <vt:lpstr>PowerPoint Presentation</vt:lpstr>
      <vt:lpstr>SSD Performance Metrics</vt:lpstr>
      <vt:lpstr>PowerPoint Presentation</vt:lpstr>
      <vt:lpstr>Storage Class Memory</vt:lpstr>
      <vt:lpstr>RAID</vt:lpstr>
      <vt:lpstr>PowerPoint Presentation</vt:lpstr>
      <vt:lpstr>PowerPoint Presentation</vt:lpstr>
      <vt:lpstr>Improvement of Reliability via Redundancy</vt:lpstr>
      <vt:lpstr>PowerPoint Presentation</vt:lpstr>
      <vt:lpstr>PowerPoint Presentation</vt:lpstr>
      <vt:lpstr>Improvement of Reliability via Redundancy</vt:lpstr>
      <vt:lpstr>Improvement in Performance via Parallelism</vt:lpstr>
      <vt:lpstr>PowerPoint Presentation</vt:lpstr>
      <vt:lpstr>PowerPoint Presentation</vt:lpstr>
      <vt:lpstr>Improvement in Performance via Parallelism</vt:lpstr>
      <vt:lpstr>RAID Levels</vt:lpstr>
      <vt:lpstr>PowerPoint Presentation</vt:lpstr>
      <vt:lpstr>RAID Levels (Cont.)</vt:lpstr>
      <vt:lpstr>PowerPoint Presentation</vt:lpstr>
      <vt:lpstr>PowerPoint Presentation</vt:lpstr>
      <vt:lpstr>RAID Levels (Cont.)</vt:lpstr>
      <vt:lpstr>PowerPoint Presentation</vt:lpstr>
      <vt:lpstr>PowerPoint Presentation</vt:lpstr>
      <vt:lpstr>RAID Levels (Cont.)</vt:lpstr>
      <vt:lpstr>PowerPoint Presentation</vt:lpstr>
      <vt:lpstr>RAID Levels (Cont.)</vt:lpstr>
      <vt:lpstr>PowerPoint Presentation</vt:lpstr>
      <vt:lpstr>PowerPoint Presentation</vt:lpstr>
      <vt:lpstr>Choice of RAID Level</vt:lpstr>
      <vt:lpstr>PowerPoint Presentation</vt:lpstr>
      <vt:lpstr>PowerPoint Presentation</vt:lpstr>
      <vt:lpstr>Choice of RAID Level (Cont.)</vt:lpstr>
      <vt:lpstr>PowerPoint Presentation</vt:lpstr>
      <vt:lpstr>PowerPoint Presentation</vt:lpstr>
      <vt:lpstr>Hardware Issues</vt:lpstr>
      <vt:lpstr>PowerPoint Presentation</vt:lpstr>
      <vt:lpstr>PowerPoint Presentation</vt:lpstr>
      <vt:lpstr>Hardware Issues (Cont.)</vt:lpstr>
      <vt:lpstr>PowerPoint Presentation</vt:lpstr>
      <vt:lpstr>PowerPoint Presentation</vt:lpstr>
      <vt:lpstr>Optimization of Disk-Block Access</vt:lpstr>
      <vt:lpstr>PowerPoint Presentation</vt:lpstr>
      <vt:lpstr>Optimization of Disk Block Access (Cont.)</vt:lpstr>
      <vt:lpstr>PowerPoint Presentation</vt:lpstr>
      <vt:lpstr>PowerPoint Presentation</vt:lpstr>
      <vt:lpstr>PowerPoint Presentation</vt:lpstr>
      <vt:lpstr>End of Chapter 12</vt:lpstr>
      <vt:lpstr>Magnetic Tapes</vt:lpstr>
      <vt:lpstr>Figure 10.03</vt:lpstr>
      <vt:lpstr>PowerPoint Presentation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hp</cp:lastModifiedBy>
  <cp:revision>476</cp:revision>
  <cp:lastPrinted>1999-06-28T19:27:31Z</cp:lastPrinted>
  <dcterms:created xsi:type="dcterms:W3CDTF">2009-12-21T15:40:22Z</dcterms:created>
  <dcterms:modified xsi:type="dcterms:W3CDTF">2026-01-02T09:16:33Z</dcterms:modified>
</cp:coreProperties>
</file>